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sldIdLst>
    <p:sldId id="256" r:id="rId2"/>
    <p:sldId id="258" r:id="rId3"/>
    <p:sldId id="260" r:id="rId4"/>
    <p:sldId id="261" r:id="rId5"/>
    <p:sldId id="266" r:id="rId6"/>
    <p:sldId id="262" r:id="rId7"/>
    <p:sldId id="259" r:id="rId8"/>
    <p:sldId id="267" r:id="rId9"/>
    <p:sldId id="277" r:id="rId10"/>
    <p:sldId id="268" r:id="rId11"/>
    <p:sldId id="269" r:id="rId12"/>
    <p:sldId id="278" r:id="rId13"/>
    <p:sldId id="270" r:id="rId14"/>
    <p:sldId id="279" r:id="rId15"/>
    <p:sldId id="271" r:id="rId16"/>
    <p:sldId id="275" r:id="rId17"/>
    <p:sldId id="25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64" d="100"/>
          <a:sy n="64" d="100"/>
        </p:scale>
        <p:origin x="101" y="10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png>
</file>

<file path=ppt/media/image3.png>
</file>

<file path=ppt/media/image4.png>
</file>

<file path=ppt/media/image5.png>
</file>

<file path=ppt/media/image6.jpeg>
</file>

<file path=ppt/media/image7.jpe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15085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7/25/2020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12642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7/25/2020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11877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7/25/2020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410929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7/25/2020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7071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7/25/2020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015516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7/25/2020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779495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56467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6179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2024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063291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7/25/2020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82547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7/25/2020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6513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7/25/2020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24801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7/25/2020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74406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7/25/2020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87900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7/25/2020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6626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7/25/2020</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874386264"/>
      </p:ext>
    </p:extLst>
  </p:cSld>
  <p:clrMap bg1="dk1" tx1="lt1" bg2="dk2" tx2="lt2" accent1="accent1" accent2="accent2" accent3="accent3" accent4="accent4" accent5="accent5" accent6="accent6" hlink="hlink" folHlink="folHlink"/>
  <p:sldLayoutIdLst>
    <p:sldLayoutId id="2147483704" r:id="rId1"/>
    <p:sldLayoutId id="2147483705"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703" r:id="rId12"/>
    <p:sldLayoutId id="2147483698" r:id="rId13"/>
    <p:sldLayoutId id="2147483699" r:id="rId14"/>
    <p:sldLayoutId id="2147483700" r:id="rId15"/>
    <p:sldLayoutId id="2147483701" r:id="rId16"/>
    <p:sldLayoutId id="2147483702" r:id="rId17"/>
  </p:sldLayoutIdLst>
  <p:hf sldNum="0" hdr="0" ftr="0" dt="0"/>
  <p:txStyles>
    <p:titleStyle>
      <a:lvl1pPr algn="ctr" defTabSz="457200" rtl="0" eaLnBrk="1" latinLnBrk="0" hangingPunct="1">
        <a:lnSpc>
          <a:spcPct val="100000"/>
        </a:lnSpc>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00000"/>
        </a:lnSpc>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atahub.cmap.illinois.gov/dataset/community-data-snapshots-raw-data/resource/8c4e096e-c90c-4bef-9cf1-9028d094296e" TargetMode="External"/><Relationship Id="rId2" Type="http://schemas.openxmlformats.org/officeDocument/2006/relationships/hyperlink" Target="https://en.wikipedia.org/wiki/List_of_neighborhoods_in_Chicago"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83E708-32DD-4ACB-8F71-022FC208F84D}"/>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t="5309" b="10105"/>
          <a:stretch/>
        </p:blipFill>
        <p:spPr>
          <a:xfrm>
            <a:off x="-5280" y="10"/>
            <a:ext cx="12191980" cy="6857990"/>
          </a:xfrm>
          <a:prstGeom prst="rect">
            <a:avLst/>
          </a:prstGeom>
        </p:spPr>
      </p:pic>
      <p:sp>
        <p:nvSpPr>
          <p:cNvPr id="5" name="Title 4">
            <a:extLst>
              <a:ext uri="{FF2B5EF4-FFF2-40B4-BE49-F238E27FC236}">
                <a16:creationId xmlns:a16="http://schemas.microsoft.com/office/drawing/2014/main" id="{384A6C0F-12C2-43F3-BB30-B8684FDCD58F}"/>
              </a:ext>
            </a:extLst>
          </p:cNvPr>
          <p:cNvSpPr>
            <a:spLocks noGrp="1"/>
          </p:cNvSpPr>
          <p:nvPr>
            <p:ph type="ctrTitle"/>
          </p:nvPr>
        </p:nvSpPr>
        <p:spPr>
          <a:xfrm>
            <a:off x="1370693" y="1769541"/>
            <a:ext cx="9440034" cy="1167970"/>
          </a:xfrm>
        </p:spPr>
        <p:txBody>
          <a:bodyPr>
            <a:noAutofit/>
          </a:bodyPr>
          <a:lstStyle/>
          <a:p>
            <a:r>
              <a:rPr lang="en-US" sz="3600" dirty="0"/>
              <a:t>Determining an Ideal Korean Restaurant Location in Chicago, Illinois</a:t>
            </a:r>
          </a:p>
        </p:txBody>
      </p:sp>
      <p:sp>
        <p:nvSpPr>
          <p:cNvPr id="6" name="Subtitle 5">
            <a:extLst>
              <a:ext uri="{FF2B5EF4-FFF2-40B4-BE49-F238E27FC236}">
                <a16:creationId xmlns:a16="http://schemas.microsoft.com/office/drawing/2014/main" id="{2E306D6D-3177-464F-ADFA-16E0ADBB89C4}"/>
              </a:ext>
            </a:extLst>
          </p:cNvPr>
          <p:cNvSpPr>
            <a:spLocks noGrp="1"/>
          </p:cNvSpPr>
          <p:nvPr>
            <p:ph type="subTitle" idx="1"/>
          </p:nvPr>
        </p:nvSpPr>
        <p:spPr>
          <a:xfrm>
            <a:off x="1244963" y="2870623"/>
            <a:ext cx="9440034" cy="1049867"/>
          </a:xfrm>
        </p:spPr>
        <p:txBody>
          <a:bodyPr>
            <a:normAutofit/>
          </a:bodyPr>
          <a:lstStyle/>
          <a:p>
            <a:r>
              <a:rPr lang="en-US" dirty="0"/>
              <a:t> </a:t>
            </a:r>
            <a:br>
              <a:rPr lang="en-US" dirty="0"/>
            </a:br>
            <a:r>
              <a:rPr lang="en-US" sz="2400" dirty="0"/>
              <a:t>presented by Sun Jae Lim</a:t>
            </a:r>
          </a:p>
        </p:txBody>
      </p:sp>
    </p:spTree>
    <p:extLst>
      <p:ext uri="{BB962C8B-B14F-4D97-AF65-F5344CB8AC3E}">
        <p14:creationId xmlns:p14="http://schemas.microsoft.com/office/powerpoint/2010/main" val="2227882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180474" y="0"/>
            <a:ext cx="6854775" cy="534988"/>
          </a:xfrm>
        </p:spPr>
        <p:txBody>
          <a:bodyPr>
            <a:normAutofit/>
          </a:bodyPr>
          <a:lstStyle/>
          <a:p>
            <a:r>
              <a:rPr lang="en-US" sz="2400" dirty="0"/>
              <a:t>Examining the top 4 venues per community area</a:t>
            </a:r>
          </a:p>
        </p:txBody>
      </p:sp>
      <p:pic>
        <p:nvPicPr>
          <p:cNvPr id="3" name="Picture 2" descr="A screenshot of a cell phone&#10;&#10;Description automatically generated">
            <a:extLst>
              <a:ext uri="{FF2B5EF4-FFF2-40B4-BE49-F238E27FC236}">
                <a16:creationId xmlns:a16="http://schemas.microsoft.com/office/drawing/2014/main" id="{612A0E67-FEC1-4511-874D-8A62DD6316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840" y="781463"/>
            <a:ext cx="8010318" cy="1954796"/>
          </a:xfrm>
          <a:prstGeom prst="rect">
            <a:avLst/>
          </a:prstGeom>
        </p:spPr>
      </p:pic>
      <p:sp>
        <p:nvSpPr>
          <p:cNvPr id="5" name="TextBox 4">
            <a:extLst>
              <a:ext uri="{FF2B5EF4-FFF2-40B4-BE49-F238E27FC236}">
                <a16:creationId xmlns:a16="http://schemas.microsoft.com/office/drawing/2014/main" id="{70843F1F-F0BD-41FD-B02D-42081F353988}"/>
              </a:ext>
            </a:extLst>
          </p:cNvPr>
          <p:cNvSpPr txBox="1"/>
          <p:nvPr/>
        </p:nvSpPr>
        <p:spPr>
          <a:xfrm>
            <a:off x="548604" y="2827422"/>
            <a:ext cx="11278438" cy="3970318"/>
          </a:xfrm>
          <a:prstGeom prst="rect">
            <a:avLst/>
          </a:prstGeom>
          <a:noFill/>
        </p:spPr>
        <p:txBody>
          <a:bodyPr wrap="square" rtlCol="0">
            <a:spAutoFit/>
          </a:bodyPr>
          <a:lstStyle/>
          <a:p>
            <a:pPr marL="285750" indent="-285750">
              <a:buFont typeface="Arial" panose="020B0604020202020204" pitchFamily="34" charset="0"/>
              <a:buChar char="•"/>
            </a:pPr>
            <a:r>
              <a:rPr lang="en-US" dirty="0"/>
              <a:t>No nearby venues within 500 meters for Riverdale and South Deering. It can be assumed these locations are in more rural areas or further away from any popular areas. The Loop had 100 venues nearby or more, due to being a large business district.</a:t>
            </a:r>
            <a:br>
              <a:rPr lang="en-US" dirty="0"/>
            </a:br>
            <a:endParaRPr lang="en-US" dirty="0"/>
          </a:p>
          <a:p>
            <a:pPr marL="285750" indent="-285750">
              <a:buFont typeface="Arial" panose="020B0604020202020204" pitchFamily="34" charset="0"/>
              <a:buChar char="•"/>
            </a:pPr>
            <a:r>
              <a:rPr lang="en-US" dirty="0"/>
              <a:t>Expanding the search radius to 1000 returned 4 venues for South Deering and 3 for Riverdale.</a:t>
            </a:r>
            <a:br>
              <a:rPr lang="en-US" dirty="0"/>
            </a:br>
            <a:endParaRPr lang="en-US" dirty="0"/>
          </a:p>
          <a:p>
            <a:pPr marL="285750" indent="-285750">
              <a:buFont typeface="Arial" panose="020B0604020202020204" pitchFamily="34" charset="0"/>
              <a:buChar char="•"/>
            </a:pPr>
            <a:r>
              <a:rPr lang="en-US" dirty="0"/>
              <a:t>Community areas with popular Korean restaurant venues: North Park</a:t>
            </a:r>
            <a:br>
              <a:rPr lang="en-US" dirty="0"/>
            </a:br>
            <a:endParaRPr lang="en-US" dirty="0"/>
          </a:p>
          <a:p>
            <a:pPr marL="285750" indent="-285750">
              <a:buFont typeface="Arial" panose="020B0604020202020204" pitchFamily="34" charset="0"/>
              <a:buChar char="•"/>
            </a:pPr>
            <a:r>
              <a:rPr lang="en-US" dirty="0"/>
              <a:t>Community areas with Chinese, Japanese, Vietnamese, Asian, Indian or Pakistani restaurants in top 4 venues:  </a:t>
            </a:r>
            <a:r>
              <a:rPr lang="en-US" dirty="0" err="1"/>
              <a:t>Armour</a:t>
            </a:r>
            <a:r>
              <a:rPr lang="en-US" dirty="0"/>
              <a:t> Square, Bridgeport, Chatham, Near South Side, Hegewisch, Uptown, West Lawn, Edgewater, &amp; West Ridge </a:t>
            </a:r>
            <a:br>
              <a:rPr lang="en-US" dirty="0"/>
            </a:br>
            <a:endParaRPr lang="en-US" dirty="0"/>
          </a:p>
          <a:p>
            <a:pPr marL="285750" indent="-285750">
              <a:buFont typeface="Arial" panose="020B0604020202020204" pitchFamily="34" charset="0"/>
              <a:buChar char="•"/>
            </a:pPr>
            <a:r>
              <a:rPr lang="en-US" dirty="0"/>
              <a:t>Community areas with taxis, bus stops, or train stations : East Garfield Park, Fuller Park, Pullman, West Garfield Park, Riverdale, Grand Boulevard, North Park, &amp; Morgan Park</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867192263"/>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75413" y="0"/>
            <a:ext cx="4424397" cy="534988"/>
          </a:xfrm>
        </p:spPr>
        <p:txBody>
          <a:bodyPr>
            <a:normAutofit/>
          </a:bodyPr>
          <a:lstStyle/>
          <a:p>
            <a:r>
              <a:rPr lang="en-US" sz="2400" i="1" dirty="0"/>
              <a:t>K </a:t>
            </a:r>
            <a:r>
              <a:rPr lang="en-US" sz="2400" dirty="0"/>
              <a:t>means clustering and trends</a:t>
            </a:r>
            <a:endParaRPr lang="en-US" sz="2400" i="1" dirty="0"/>
          </a:p>
        </p:txBody>
      </p:sp>
      <p:sp>
        <p:nvSpPr>
          <p:cNvPr id="8" name="TextBox 7">
            <a:extLst>
              <a:ext uri="{FF2B5EF4-FFF2-40B4-BE49-F238E27FC236}">
                <a16:creationId xmlns:a16="http://schemas.microsoft.com/office/drawing/2014/main" id="{FC93B706-3185-4C3E-87F5-322F89A54F8B}"/>
              </a:ext>
            </a:extLst>
          </p:cNvPr>
          <p:cNvSpPr txBox="1"/>
          <p:nvPr/>
        </p:nvSpPr>
        <p:spPr>
          <a:xfrm>
            <a:off x="290763" y="1220788"/>
            <a:ext cx="11610474" cy="41985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Cluster 0:   Washington Heights, Ice Cream Shop as the top venue</a:t>
            </a:r>
          </a:p>
          <a:p>
            <a:pPr marL="285750" indent="-285750">
              <a:lnSpc>
                <a:spcPct val="150000"/>
              </a:lnSpc>
              <a:buFont typeface="Arial" panose="020B0604020202020204" pitchFamily="34" charset="0"/>
              <a:buChar char="•"/>
            </a:pPr>
            <a:r>
              <a:rPr lang="en-US" dirty="0"/>
              <a:t>Cluster 1:   25 community areas, usually with a bar or coffee shop as the top venue</a:t>
            </a:r>
          </a:p>
          <a:p>
            <a:pPr marL="285750" indent="-285750">
              <a:lnSpc>
                <a:spcPct val="150000"/>
              </a:lnSpc>
              <a:buFont typeface="Arial" panose="020B0604020202020204" pitchFamily="34" charset="0"/>
              <a:buChar char="•"/>
            </a:pPr>
            <a:r>
              <a:rPr lang="en-US" dirty="0"/>
              <a:t>Cluster 2:  13 community areas, a majority had train or bus stations as their top venues</a:t>
            </a:r>
          </a:p>
          <a:p>
            <a:pPr marL="285750" indent="-285750">
              <a:lnSpc>
                <a:spcPct val="150000"/>
              </a:lnSpc>
              <a:buFont typeface="Arial" panose="020B0604020202020204" pitchFamily="34" charset="0"/>
              <a:buChar char="•"/>
            </a:pPr>
            <a:r>
              <a:rPr lang="en-US" dirty="0"/>
              <a:t>Cluster 3:  5 community areas, with Mexican restaurants as their top venue</a:t>
            </a:r>
          </a:p>
          <a:p>
            <a:pPr marL="285750" indent="-285750">
              <a:lnSpc>
                <a:spcPct val="150000"/>
              </a:lnSpc>
              <a:buFont typeface="Arial" panose="020B0604020202020204" pitchFamily="34" charset="0"/>
              <a:buChar char="•"/>
            </a:pPr>
            <a:r>
              <a:rPr lang="en-US" dirty="0"/>
              <a:t>Cluster 4:  6 community areas, with most having Fast Food restaurants as their top venue</a:t>
            </a:r>
          </a:p>
          <a:p>
            <a:pPr marL="285750" indent="-285750">
              <a:lnSpc>
                <a:spcPct val="150000"/>
              </a:lnSpc>
              <a:buFont typeface="Arial" panose="020B0604020202020204" pitchFamily="34" charset="0"/>
              <a:buChar char="•"/>
            </a:pPr>
            <a:r>
              <a:rPr lang="en-US" dirty="0"/>
              <a:t>Cluster 5:  Riverdale, with a clothing store as the top venue</a:t>
            </a:r>
          </a:p>
          <a:p>
            <a:pPr marL="285750" indent="-285750">
              <a:lnSpc>
                <a:spcPct val="150000"/>
              </a:lnSpc>
              <a:buFont typeface="Arial" panose="020B0604020202020204" pitchFamily="34" charset="0"/>
              <a:buChar char="•"/>
            </a:pPr>
            <a:r>
              <a:rPr lang="en-US" dirty="0"/>
              <a:t>Cluster 6:  Morgan Park, with a BBQ join as the top venue</a:t>
            </a:r>
          </a:p>
          <a:p>
            <a:pPr marL="285750" indent="-285750">
              <a:lnSpc>
                <a:spcPct val="150000"/>
              </a:lnSpc>
              <a:buFont typeface="Arial" panose="020B0604020202020204" pitchFamily="34" charset="0"/>
              <a:buChar char="•"/>
            </a:pPr>
            <a:r>
              <a:rPr lang="en-US" dirty="0"/>
              <a:t>Cluster 7:  Oakland, with beach as the top venue</a:t>
            </a:r>
          </a:p>
          <a:p>
            <a:pPr marL="285750" indent="-285750">
              <a:lnSpc>
                <a:spcPct val="150000"/>
              </a:lnSpc>
              <a:buFont typeface="Arial" panose="020B0604020202020204" pitchFamily="34" charset="0"/>
              <a:buChar char="•"/>
            </a:pPr>
            <a:r>
              <a:rPr lang="en-US" dirty="0"/>
              <a:t>Cluster 8:  South Deering, top venue is a golf course</a:t>
            </a:r>
          </a:p>
          <a:p>
            <a:pPr marL="285750" indent="-285750">
              <a:lnSpc>
                <a:spcPct val="150000"/>
              </a:lnSpc>
              <a:buFont typeface="Arial" panose="020B0604020202020204" pitchFamily="34" charset="0"/>
              <a:buChar char="•"/>
            </a:pPr>
            <a:r>
              <a:rPr lang="en-US" dirty="0"/>
              <a:t>Cluster 9:  23 community areas, usually with a Fast Food or Mexican restaurant within the top two venues</a:t>
            </a:r>
          </a:p>
        </p:txBody>
      </p:sp>
    </p:spTree>
    <p:extLst>
      <p:ext uri="{BB962C8B-B14F-4D97-AF65-F5344CB8AC3E}">
        <p14:creationId xmlns:p14="http://schemas.microsoft.com/office/powerpoint/2010/main" val="2710861424"/>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75413" y="0"/>
            <a:ext cx="4424397" cy="534988"/>
          </a:xfrm>
        </p:spPr>
        <p:txBody>
          <a:bodyPr>
            <a:normAutofit/>
          </a:bodyPr>
          <a:lstStyle/>
          <a:p>
            <a:r>
              <a:rPr lang="en-US" sz="2400" i="1" dirty="0"/>
              <a:t>K </a:t>
            </a:r>
            <a:r>
              <a:rPr lang="en-US" sz="2400" dirty="0"/>
              <a:t>means clustering and trends</a:t>
            </a:r>
            <a:endParaRPr lang="en-US" sz="2400" i="1" dirty="0"/>
          </a:p>
        </p:txBody>
      </p:sp>
      <p:sp>
        <p:nvSpPr>
          <p:cNvPr id="8" name="TextBox 7">
            <a:extLst>
              <a:ext uri="{FF2B5EF4-FFF2-40B4-BE49-F238E27FC236}">
                <a16:creationId xmlns:a16="http://schemas.microsoft.com/office/drawing/2014/main" id="{FC93B706-3185-4C3E-87F5-322F89A54F8B}"/>
              </a:ext>
            </a:extLst>
          </p:cNvPr>
          <p:cNvSpPr txBox="1"/>
          <p:nvPr/>
        </p:nvSpPr>
        <p:spPr>
          <a:xfrm>
            <a:off x="290763" y="1244851"/>
            <a:ext cx="11610474" cy="253652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Cluster 4 would be more accurate if areas like Calumet Heights, Douglas, and North Lawndale from Cluster 2 were included</a:t>
            </a:r>
          </a:p>
          <a:p>
            <a:pPr marL="285750" indent="-285750">
              <a:lnSpc>
                <a:spcPct val="150000"/>
              </a:lnSpc>
              <a:buFont typeface="Arial" panose="020B0604020202020204" pitchFamily="34" charset="0"/>
              <a:buChar char="•"/>
            </a:pPr>
            <a:r>
              <a:rPr lang="en-US" dirty="0"/>
              <a:t>Grand Boulevard from Cluster 2 may be better suited to Cluster 6. BBQ join as top venue.</a:t>
            </a:r>
          </a:p>
          <a:p>
            <a:pPr marL="285750" indent="-285750">
              <a:lnSpc>
                <a:spcPct val="150000"/>
              </a:lnSpc>
              <a:buFont typeface="Arial" panose="020B0604020202020204" pitchFamily="34" charset="0"/>
              <a:buChar char="•"/>
            </a:pPr>
            <a:r>
              <a:rPr lang="en-US" dirty="0"/>
              <a:t>Cluster 9 has areas which would fit Cluster 3 better due to Mexican restaurant popularity</a:t>
            </a:r>
          </a:p>
          <a:p>
            <a:pPr marL="285750" indent="-285750">
              <a:lnSpc>
                <a:spcPct val="150000"/>
              </a:lnSpc>
              <a:buFont typeface="Arial" panose="020B0604020202020204" pitchFamily="34" charset="0"/>
              <a:buChar char="•"/>
            </a:pPr>
            <a:r>
              <a:rPr lang="en-US" dirty="0"/>
              <a:t>Cluster 6 and 7 are both known for their BBQ, but Morgan Park is located at the outer edge of Chicago and Oakland is more central. Our folium map confirms Oakland is right by Lake Michigan.</a:t>
            </a:r>
          </a:p>
        </p:txBody>
      </p:sp>
    </p:spTree>
    <p:extLst>
      <p:ext uri="{BB962C8B-B14F-4D97-AF65-F5344CB8AC3E}">
        <p14:creationId xmlns:p14="http://schemas.microsoft.com/office/powerpoint/2010/main" val="2866147092"/>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75414" y="0"/>
            <a:ext cx="4685122" cy="534988"/>
          </a:xfrm>
        </p:spPr>
        <p:txBody>
          <a:bodyPr>
            <a:normAutofit/>
          </a:bodyPr>
          <a:lstStyle/>
          <a:p>
            <a:r>
              <a:rPr lang="en-US" sz="2400" dirty="0"/>
              <a:t>Visualizing the total clusters</a:t>
            </a:r>
          </a:p>
        </p:txBody>
      </p:sp>
      <p:pic>
        <p:nvPicPr>
          <p:cNvPr id="3" name="Picture 2" descr="A close up of a map&#10;&#10;Description automatically generated">
            <a:extLst>
              <a:ext uri="{FF2B5EF4-FFF2-40B4-BE49-F238E27FC236}">
                <a16:creationId xmlns:a16="http://schemas.microsoft.com/office/drawing/2014/main" id="{ECA2253F-BE4A-488D-B298-C5819635A0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365" y="855969"/>
            <a:ext cx="5399656" cy="5690946"/>
          </a:xfrm>
          <a:prstGeom prst="rect">
            <a:avLst/>
          </a:prstGeom>
        </p:spPr>
      </p:pic>
      <p:sp>
        <p:nvSpPr>
          <p:cNvPr id="2" name="TextBox 1">
            <a:extLst>
              <a:ext uri="{FF2B5EF4-FFF2-40B4-BE49-F238E27FC236}">
                <a16:creationId xmlns:a16="http://schemas.microsoft.com/office/drawing/2014/main" id="{42E6F31C-DBBF-474B-B4AB-6DBEE9CF5216}"/>
              </a:ext>
            </a:extLst>
          </p:cNvPr>
          <p:cNvSpPr txBox="1"/>
          <p:nvPr/>
        </p:nvSpPr>
        <p:spPr>
          <a:xfrm>
            <a:off x="5919537" y="335845"/>
            <a:ext cx="6051884" cy="6186309"/>
          </a:xfrm>
          <a:prstGeom prst="rect">
            <a:avLst/>
          </a:prstGeom>
          <a:noFill/>
        </p:spPr>
        <p:txBody>
          <a:bodyPr wrap="square" rtlCol="0">
            <a:spAutoFit/>
          </a:bodyPr>
          <a:lstStyle/>
          <a:p>
            <a:pPr marL="285750" indent="-285750">
              <a:buFont typeface="Arial" panose="020B0604020202020204" pitchFamily="34" charset="0"/>
              <a:buChar char="•"/>
            </a:pPr>
            <a:r>
              <a:rPr lang="en-US" dirty="0"/>
              <a:t>Clusters appeared to mostly be divided by location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Cluster 1, in purple, ran alongside the North part of Chicago near the Kennedy Expressway. </a:t>
            </a:r>
          </a:p>
          <a:p>
            <a:pPr marL="742950" lvl="1" indent="-285750">
              <a:buFont typeface="Arial" panose="020B0604020202020204" pitchFamily="34" charset="0"/>
              <a:buChar char="•"/>
            </a:pPr>
            <a:r>
              <a:rPr lang="en-US" dirty="0"/>
              <a:t>Mostly bars or coffee shops.</a:t>
            </a:r>
            <a:br>
              <a:rPr lang="en-US" dirty="0"/>
            </a:br>
            <a:endParaRPr lang="en-US" dirty="0"/>
          </a:p>
          <a:p>
            <a:pPr marL="285750" indent="-285750">
              <a:buFont typeface="Arial" panose="020B0604020202020204" pitchFamily="34" charset="0"/>
              <a:buChar char="•"/>
            </a:pPr>
            <a:r>
              <a:rPr lang="en-US" dirty="0"/>
              <a:t>Cluster 2, in dark blue, runs from the top to the bottom</a:t>
            </a:r>
          </a:p>
          <a:p>
            <a:pPr marL="742950" lvl="1" indent="-285750">
              <a:buFont typeface="Arial" panose="020B0604020202020204" pitchFamily="34" charset="0"/>
              <a:buChar char="•"/>
            </a:pPr>
            <a:r>
              <a:rPr lang="en-US" dirty="0"/>
              <a:t>Trains or bus stations</a:t>
            </a:r>
            <a:br>
              <a:rPr lang="en-US" dirty="0"/>
            </a:br>
            <a:endParaRPr lang="en-US" dirty="0"/>
          </a:p>
          <a:p>
            <a:pPr marL="285750" indent="-285750">
              <a:buFont typeface="Arial" panose="020B0604020202020204" pitchFamily="34" charset="0"/>
              <a:buChar char="•"/>
            </a:pPr>
            <a:r>
              <a:rPr lang="en-US" dirty="0"/>
              <a:t>Cluster 9, in red-orange, was mostly towards the west side of Chicago. Note the line of areas running horizontally along Stevenson Expressway.</a:t>
            </a:r>
          </a:p>
          <a:p>
            <a:pPr marL="742950" lvl="1" indent="-285750">
              <a:buFont typeface="Arial" panose="020B0604020202020204" pitchFamily="34" charset="0"/>
              <a:buChar char="•"/>
            </a:pPr>
            <a:r>
              <a:rPr lang="en-US" dirty="0"/>
              <a:t>Fast Food or Mexican restaurants</a:t>
            </a:r>
            <a:br>
              <a:rPr lang="en-US" dirty="0"/>
            </a:br>
            <a:endParaRPr lang="en-US" dirty="0"/>
          </a:p>
          <a:p>
            <a:pPr marL="285750" indent="-285750">
              <a:buFont typeface="Arial" panose="020B0604020202020204" pitchFamily="34" charset="0"/>
              <a:buChar char="•"/>
            </a:pPr>
            <a:r>
              <a:rPr lang="en-US" dirty="0"/>
              <a:t>Clusters 3 and 4, in tints of blue. Also near the Stevenson Expressway.</a:t>
            </a:r>
          </a:p>
          <a:p>
            <a:pPr marL="742950" lvl="1" indent="-285750">
              <a:buFont typeface="Arial" panose="020B0604020202020204" pitchFamily="34" charset="0"/>
              <a:buChar char="•"/>
            </a:pPr>
            <a:r>
              <a:rPr lang="en-US" dirty="0"/>
              <a:t>Fast Food and Mexican restaurants</a:t>
            </a:r>
            <a:br>
              <a:rPr lang="en-US" dirty="0"/>
            </a:br>
            <a:endParaRPr lang="en-US" dirty="0"/>
          </a:p>
          <a:p>
            <a:pPr marL="285750" indent="-285750">
              <a:buFont typeface="Arial" panose="020B0604020202020204" pitchFamily="34" charset="0"/>
              <a:buChar char="•"/>
            </a:pPr>
            <a:r>
              <a:rPr lang="en-US" dirty="0"/>
              <a:t>Cluster 7 has the Oakland Beach. This is the top venue.</a:t>
            </a:r>
            <a:br>
              <a:rPr lang="en-US" dirty="0"/>
            </a:br>
            <a:endParaRPr lang="en-US" dirty="0"/>
          </a:p>
          <a:p>
            <a:pPr marL="285750" indent="-285750">
              <a:buFont typeface="Arial" panose="020B0604020202020204" pitchFamily="34" charset="0"/>
              <a:buChar char="•"/>
            </a:pPr>
            <a:r>
              <a:rPr lang="en-US" dirty="0"/>
              <a:t>Clusters 5, 6 and 8 were all towards the southern part of the city.</a:t>
            </a:r>
          </a:p>
        </p:txBody>
      </p:sp>
    </p:spTree>
    <p:extLst>
      <p:ext uri="{BB962C8B-B14F-4D97-AF65-F5344CB8AC3E}">
        <p14:creationId xmlns:p14="http://schemas.microsoft.com/office/powerpoint/2010/main" val="1673051339"/>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75414" y="0"/>
            <a:ext cx="4685122" cy="534988"/>
          </a:xfrm>
        </p:spPr>
        <p:txBody>
          <a:bodyPr>
            <a:normAutofit/>
          </a:bodyPr>
          <a:lstStyle/>
          <a:p>
            <a:r>
              <a:rPr lang="en-US" sz="2400" dirty="0"/>
              <a:t>Visualizing candidates</a:t>
            </a:r>
          </a:p>
        </p:txBody>
      </p:sp>
      <p:pic>
        <p:nvPicPr>
          <p:cNvPr id="6" name="Picture 5" descr="A screenshot of a cell phone&#10;&#10;Description automatically generated">
            <a:extLst>
              <a:ext uri="{FF2B5EF4-FFF2-40B4-BE49-F238E27FC236}">
                <a16:creationId xmlns:a16="http://schemas.microsoft.com/office/drawing/2014/main" id="{E0B18737-9E20-4505-9CAC-4BACAAB81E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14" y="534987"/>
            <a:ext cx="8652950" cy="5980441"/>
          </a:xfrm>
          <a:prstGeom prst="rect">
            <a:avLst/>
          </a:prstGeom>
        </p:spPr>
      </p:pic>
      <p:sp>
        <p:nvSpPr>
          <p:cNvPr id="2" name="TextBox 1">
            <a:extLst>
              <a:ext uri="{FF2B5EF4-FFF2-40B4-BE49-F238E27FC236}">
                <a16:creationId xmlns:a16="http://schemas.microsoft.com/office/drawing/2014/main" id="{52DAEAB4-9B29-47E3-93D1-94002F859EAA}"/>
              </a:ext>
            </a:extLst>
          </p:cNvPr>
          <p:cNvSpPr txBox="1"/>
          <p:nvPr/>
        </p:nvSpPr>
        <p:spPr>
          <a:xfrm>
            <a:off x="8816996" y="799343"/>
            <a:ext cx="3094427" cy="5078313"/>
          </a:xfrm>
          <a:prstGeom prst="rect">
            <a:avLst/>
          </a:prstGeom>
          <a:noFill/>
        </p:spPr>
        <p:txBody>
          <a:bodyPr wrap="square" rtlCol="0">
            <a:spAutoFit/>
          </a:bodyPr>
          <a:lstStyle/>
          <a:p>
            <a:pPr marL="285750" indent="-285750">
              <a:buFont typeface="Arial" panose="020B0604020202020204" pitchFamily="34" charset="0"/>
              <a:buChar char="•"/>
            </a:pPr>
            <a:r>
              <a:rPr lang="en-US" dirty="0"/>
              <a:t>West Ridge has the highest population with close to 80,000 residents. Recall it was also in the top 10 most populated areas.</a:t>
            </a:r>
            <a:br>
              <a:rPr lang="en-US" dirty="0"/>
            </a:br>
            <a:endParaRPr lang="en-US" dirty="0"/>
          </a:p>
          <a:p>
            <a:pPr marL="285750" indent="-285750">
              <a:buFont typeface="Arial" panose="020B0604020202020204" pitchFamily="34" charset="0"/>
              <a:buChar char="•"/>
            </a:pPr>
            <a:r>
              <a:rPr lang="en-US" dirty="0"/>
              <a:t>Uptown and Edgewater have roughly similar populations of 55,000+</a:t>
            </a:r>
            <a:br>
              <a:rPr lang="en-US" dirty="0"/>
            </a:br>
            <a:endParaRPr lang="en-US" dirty="0"/>
          </a:p>
          <a:p>
            <a:pPr marL="285750" indent="-285750">
              <a:buFont typeface="Arial" panose="020B0604020202020204" pitchFamily="34" charset="0"/>
              <a:buChar char="•"/>
            </a:pPr>
            <a:r>
              <a:rPr lang="en-US" dirty="0"/>
              <a:t>Every other candidate selected has less than 40,000 population</a:t>
            </a:r>
            <a:br>
              <a:rPr lang="en-US" dirty="0"/>
            </a:br>
            <a:endParaRPr lang="en-US" dirty="0"/>
          </a:p>
          <a:p>
            <a:pPr marL="285750" indent="-285750">
              <a:buFont typeface="Arial" panose="020B0604020202020204" pitchFamily="34" charset="0"/>
              <a:buChar char="•"/>
            </a:pPr>
            <a:r>
              <a:rPr lang="en-US" dirty="0"/>
              <a:t>Given that population is a large driving factor in business, West Ridge is our best choice</a:t>
            </a:r>
          </a:p>
        </p:txBody>
      </p:sp>
    </p:spTree>
    <p:extLst>
      <p:ext uri="{BB962C8B-B14F-4D97-AF65-F5344CB8AC3E}">
        <p14:creationId xmlns:p14="http://schemas.microsoft.com/office/powerpoint/2010/main" val="260050125"/>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75414" y="0"/>
            <a:ext cx="4084320" cy="534988"/>
          </a:xfrm>
        </p:spPr>
        <p:txBody>
          <a:bodyPr>
            <a:normAutofit/>
          </a:bodyPr>
          <a:lstStyle/>
          <a:p>
            <a:r>
              <a:rPr lang="en-US" sz="2400" dirty="0"/>
              <a:t>Visualizing candidates</a:t>
            </a:r>
          </a:p>
        </p:txBody>
      </p:sp>
      <p:pic>
        <p:nvPicPr>
          <p:cNvPr id="5" name="Picture 4" descr="A close up of a map&#10;&#10;Description automatically generated">
            <a:extLst>
              <a:ext uri="{FF2B5EF4-FFF2-40B4-BE49-F238E27FC236}">
                <a16:creationId xmlns:a16="http://schemas.microsoft.com/office/drawing/2014/main" id="{CA3B59BA-C39A-4864-BD72-DECB3D3EB0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6279" y="620230"/>
            <a:ext cx="4084320" cy="4267200"/>
          </a:xfrm>
          <a:prstGeom prst="rect">
            <a:avLst/>
          </a:prstGeom>
        </p:spPr>
      </p:pic>
      <p:pic>
        <p:nvPicPr>
          <p:cNvPr id="9" name="Content Placeholder 4" descr="A close up of a map&#10;&#10;Description automatically generated">
            <a:extLst>
              <a:ext uri="{FF2B5EF4-FFF2-40B4-BE49-F238E27FC236}">
                <a16:creationId xmlns:a16="http://schemas.microsoft.com/office/drawing/2014/main" id="{4CC32CE9-0E65-4A65-AECC-E85E403EF9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1570" y="620230"/>
            <a:ext cx="4594703" cy="3741738"/>
          </a:xfrm>
          <a:prstGeom prst="rect">
            <a:avLst/>
          </a:prstGeom>
          <a:effectLst/>
        </p:spPr>
      </p:pic>
      <p:sp>
        <p:nvSpPr>
          <p:cNvPr id="11" name="TextBox 10">
            <a:extLst>
              <a:ext uri="{FF2B5EF4-FFF2-40B4-BE49-F238E27FC236}">
                <a16:creationId xmlns:a16="http://schemas.microsoft.com/office/drawing/2014/main" id="{D4A6F151-71DE-4E1D-B208-366D8E60D402}"/>
              </a:ext>
            </a:extLst>
          </p:cNvPr>
          <p:cNvSpPr txBox="1"/>
          <p:nvPr/>
        </p:nvSpPr>
        <p:spPr>
          <a:xfrm>
            <a:off x="3121570" y="4565944"/>
            <a:ext cx="4594703" cy="646331"/>
          </a:xfrm>
          <a:prstGeom prst="rect">
            <a:avLst/>
          </a:prstGeom>
          <a:noFill/>
        </p:spPr>
        <p:txBody>
          <a:bodyPr wrap="square" rtlCol="0">
            <a:spAutoFit/>
          </a:bodyPr>
          <a:lstStyle/>
          <a:p>
            <a:r>
              <a:rPr lang="en-US" dirty="0"/>
              <a:t>Zoomed in view of our top three candidates (West Ridge, Edgewater, &amp; Uptown)</a:t>
            </a:r>
          </a:p>
        </p:txBody>
      </p:sp>
      <p:sp>
        <p:nvSpPr>
          <p:cNvPr id="12" name="TextBox 11">
            <a:extLst>
              <a:ext uri="{FF2B5EF4-FFF2-40B4-BE49-F238E27FC236}">
                <a16:creationId xmlns:a16="http://schemas.microsoft.com/office/drawing/2014/main" id="{E00E7097-9ED2-47BC-A60F-EFF8BC47604D}"/>
              </a:ext>
            </a:extLst>
          </p:cNvPr>
          <p:cNvSpPr txBox="1"/>
          <p:nvPr/>
        </p:nvSpPr>
        <p:spPr>
          <a:xfrm>
            <a:off x="7876279" y="5027609"/>
            <a:ext cx="4084320" cy="369332"/>
          </a:xfrm>
          <a:prstGeom prst="rect">
            <a:avLst/>
          </a:prstGeom>
          <a:noFill/>
        </p:spPr>
        <p:txBody>
          <a:bodyPr wrap="square" rtlCol="0">
            <a:spAutoFit/>
          </a:bodyPr>
          <a:lstStyle/>
          <a:p>
            <a:r>
              <a:rPr lang="en-US" dirty="0"/>
              <a:t>Mapped view of all potential candidates.</a:t>
            </a:r>
          </a:p>
        </p:txBody>
      </p:sp>
      <p:sp>
        <p:nvSpPr>
          <p:cNvPr id="13" name="TextBox 12">
            <a:extLst>
              <a:ext uri="{FF2B5EF4-FFF2-40B4-BE49-F238E27FC236}">
                <a16:creationId xmlns:a16="http://schemas.microsoft.com/office/drawing/2014/main" id="{D68E434B-09A7-4ADB-B85D-ED79DCD87C70}"/>
              </a:ext>
            </a:extLst>
          </p:cNvPr>
          <p:cNvSpPr txBox="1"/>
          <p:nvPr/>
        </p:nvSpPr>
        <p:spPr>
          <a:xfrm>
            <a:off x="157446" y="684286"/>
            <a:ext cx="2876424" cy="5909310"/>
          </a:xfrm>
          <a:prstGeom prst="rect">
            <a:avLst/>
          </a:prstGeom>
          <a:noFill/>
        </p:spPr>
        <p:txBody>
          <a:bodyPr wrap="square" rtlCol="0">
            <a:spAutoFit/>
          </a:bodyPr>
          <a:lstStyle/>
          <a:p>
            <a:pPr marL="285750" indent="-285750">
              <a:buFont typeface="Arial" panose="020B0604020202020204" pitchFamily="34" charset="0"/>
              <a:buChar char="•"/>
            </a:pPr>
            <a:r>
              <a:rPr lang="en-US" dirty="0"/>
              <a:t>North Park had a Korean restaurant as one of its top 4 venues</a:t>
            </a:r>
            <a:br>
              <a:rPr lang="en-US" dirty="0"/>
            </a:br>
            <a:endParaRPr lang="en-US" dirty="0"/>
          </a:p>
          <a:p>
            <a:pPr marL="285750" indent="-285750">
              <a:buFont typeface="Arial" panose="020B0604020202020204" pitchFamily="34" charset="0"/>
              <a:buChar char="•"/>
            </a:pPr>
            <a:r>
              <a:rPr lang="en-US" dirty="0"/>
              <a:t>West Ridge is very close to North Park, meaning interested parties will not have to drive far to seek Korean food or </a:t>
            </a:r>
            <a:r>
              <a:rPr lang="en-US" dirty="0" err="1"/>
              <a:t>transporation</a:t>
            </a:r>
            <a:r>
              <a:rPr lang="en-US" dirty="0"/>
              <a:t>.</a:t>
            </a:r>
            <a:br>
              <a:rPr lang="en-US" dirty="0"/>
            </a:br>
            <a:endParaRPr lang="en-US" dirty="0"/>
          </a:p>
          <a:p>
            <a:pPr marL="285750" indent="-285750">
              <a:buFont typeface="Arial" panose="020B0604020202020204" pitchFamily="34" charset="0"/>
              <a:buChar char="•"/>
            </a:pPr>
            <a:r>
              <a:rPr lang="en-US" dirty="0"/>
              <a:t>West Ridge has well known Indian and Pakistani restaurants.</a:t>
            </a:r>
            <a:br>
              <a:rPr lang="en-US" dirty="0"/>
            </a:br>
            <a:endParaRPr lang="en-US" dirty="0"/>
          </a:p>
          <a:p>
            <a:pPr marL="285750" indent="-285750">
              <a:buFont typeface="Arial" panose="020B0604020202020204" pitchFamily="34" charset="0"/>
              <a:buChar char="•"/>
            </a:pPr>
            <a:r>
              <a:rPr lang="en-US" dirty="0"/>
              <a:t>Edgewater and Uptown are close to </a:t>
            </a:r>
            <a:r>
              <a:rPr lang="en-US" dirty="0" err="1"/>
              <a:t>eachother</a:t>
            </a:r>
            <a:r>
              <a:rPr lang="en-US" dirty="0"/>
              <a:t>, but Uptown has more well-known Asian venues in its top 4 (Vietnamese and Chinese). </a:t>
            </a:r>
          </a:p>
        </p:txBody>
      </p:sp>
    </p:spTree>
    <p:extLst>
      <p:ext uri="{BB962C8B-B14F-4D97-AF65-F5344CB8AC3E}">
        <p14:creationId xmlns:p14="http://schemas.microsoft.com/office/powerpoint/2010/main" val="454469921"/>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6B051A4-96A7-4A11-9DAD-063A9C577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5B67B9C-9B45-4084-9BB5-187071EE9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65918"/>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79D56E-9BD6-4674-94A4-6969E4D023BB}"/>
              </a:ext>
            </a:extLst>
          </p:cNvPr>
          <p:cNvSpPr>
            <a:spLocks noGrp="1"/>
          </p:cNvSpPr>
          <p:nvPr>
            <p:ph type="title"/>
          </p:nvPr>
        </p:nvSpPr>
        <p:spPr>
          <a:xfrm>
            <a:off x="913794" y="741515"/>
            <a:ext cx="10353761" cy="1633340"/>
          </a:xfrm>
        </p:spPr>
        <p:txBody>
          <a:bodyPr>
            <a:normAutofit/>
          </a:bodyPr>
          <a:lstStyle/>
          <a:p>
            <a:r>
              <a:rPr lang="en-US" sz="4800" dirty="0">
                <a:solidFill>
                  <a:srgbClr val="FFFFFF"/>
                </a:solidFill>
              </a:rPr>
              <a:t>Conclusion</a:t>
            </a:r>
          </a:p>
        </p:txBody>
      </p:sp>
      <p:sp>
        <p:nvSpPr>
          <p:cNvPr id="4" name="Content Placeholder 3">
            <a:extLst>
              <a:ext uri="{FF2B5EF4-FFF2-40B4-BE49-F238E27FC236}">
                <a16:creationId xmlns:a16="http://schemas.microsoft.com/office/drawing/2014/main" id="{11F44053-A25B-41B2-9E7D-2485DE6CC770}"/>
              </a:ext>
            </a:extLst>
          </p:cNvPr>
          <p:cNvSpPr>
            <a:spLocks noGrp="1"/>
          </p:cNvSpPr>
          <p:nvPr>
            <p:ph idx="1"/>
          </p:nvPr>
        </p:nvSpPr>
        <p:spPr>
          <a:xfrm>
            <a:off x="841127" y="2791014"/>
            <a:ext cx="10353762" cy="3714749"/>
          </a:xfrm>
        </p:spPr>
        <p:txBody>
          <a:bodyPr>
            <a:normAutofit fontScale="92500" lnSpcReduction="20000"/>
          </a:bodyPr>
          <a:lstStyle/>
          <a:p>
            <a:r>
              <a:rPr lang="en-US" dirty="0"/>
              <a:t>Both population and being near an established area for Asian food would be beneficial for setting up a Korean restaurant. </a:t>
            </a:r>
          </a:p>
          <a:p>
            <a:r>
              <a:rPr lang="en-US" dirty="0"/>
              <a:t>West Ridge is the top pick due to it’s high population, established Asian food venues, nearby transportation, and for being near an area with an established, popular Korean venue (North Park). </a:t>
            </a:r>
          </a:p>
          <a:p>
            <a:r>
              <a:rPr lang="en-US" dirty="0"/>
              <a:t>Uptown with a smaller population, but popular Vietnamese and Chinese venues is the second choice. </a:t>
            </a:r>
          </a:p>
          <a:p>
            <a:r>
              <a:rPr lang="en-US" dirty="0"/>
              <a:t>Edgewater is the third choice, with only one popular Asian venue and a smaller population than Uptown.</a:t>
            </a:r>
            <a:br>
              <a:rPr lang="en-US" dirty="0"/>
            </a:br>
            <a:endParaRPr lang="en-US" dirty="0"/>
          </a:p>
          <a:p>
            <a:pPr marL="36900" indent="0">
              <a:buNone/>
            </a:pPr>
            <a:r>
              <a:rPr lang="en-US" b="1" dirty="0"/>
              <a:t>Limitations:</a:t>
            </a:r>
          </a:p>
          <a:p>
            <a:r>
              <a:rPr lang="en-US" dirty="0"/>
              <a:t>Investigations into specific neighborhoods would be more beneficial given current data. Census data from 2020 would also be more helpful to pinpoint demographic accuracy. Foursquare API will change over time and future investigations may yield different results.</a:t>
            </a:r>
          </a:p>
        </p:txBody>
      </p:sp>
    </p:spTree>
    <p:extLst>
      <p:ext uri="{BB962C8B-B14F-4D97-AF65-F5344CB8AC3E}">
        <p14:creationId xmlns:p14="http://schemas.microsoft.com/office/powerpoint/2010/main" val="2638945101"/>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CFAC9FD-BAD6-47B4-9C11-BE23CEAC75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5B67B9C-9B45-4084-9BB5-187071EE9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87"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EE2C91-4AF8-4572-9536-46728C3B1C44}"/>
              </a:ext>
            </a:extLst>
          </p:cNvPr>
          <p:cNvSpPr>
            <a:spLocks noGrp="1"/>
          </p:cNvSpPr>
          <p:nvPr>
            <p:ph type="title"/>
          </p:nvPr>
        </p:nvSpPr>
        <p:spPr>
          <a:xfrm>
            <a:off x="695916" y="1078264"/>
            <a:ext cx="3422930" cy="4701473"/>
          </a:xfrm>
        </p:spPr>
        <p:txBody>
          <a:bodyPr>
            <a:normAutofit/>
          </a:bodyPr>
          <a:lstStyle/>
          <a:p>
            <a:pPr algn="r"/>
            <a:r>
              <a:rPr lang="en-US" sz="4400">
                <a:solidFill>
                  <a:srgbClr val="FFFFFF"/>
                </a:solidFill>
              </a:rPr>
              <a:t>Works Cited</a:t>
            </a:r>
          </a:p>
        </p:txBody>
      </p:sp>
      <p:sp>
        <p:nvSpPr>
          <p:cNvPr id="3" name="Content Placeholder 2">
            <a:extLst>
              <a:ext uri="{FF2B5EF4-FFF2-40B4-BE49-F238E27FC236}">
                <a16:creationId xmlns:a16="http://schemas.microsoft.com/office/drawing/2014/main" id="{78F88A33-E352-41B9-A939-7A1DC3D70111}"/>
              </a:ext>
            </a:extLst>
          </p:cNvPr>
          <p:cNvSpPr>
            <a:spLocks noGrp="1"/>
          </p:cNvSpPr>
          <p:nvPr>
            <p:ph idx="1"/>
          </p:nvPr>
        </p:nvSpPr>
        <p:spPr>
          <a:xfrm>
            <a:off x="5114166" y="1078263"/>
            <a:ext cx="6920267" cy="4701474"/>
          </a:xfrm>
          <a:effectLst/>
        </p:spPr>
        <p:txBody>
          <a:bodyPr anchor="ctr">
            <a:noAutofit/>
          </a:bodyPr>
          <a:lstStyle/>
          <a:p>
            <a:pPr marL="0" indent="0">
              <a:lnSpc>
                <a:spcPct val="90000"/>
              </a:lnSpc>
              <a:buNone/>
            </a:pPr>
            <a:r>
              <a:rPr lang="en-US" sz="1400" b="1" dirty="0">
                <a:effectLst/>
              </a:rPr>
              <a:t>General Sources:</a:t>
            </a:r>
          </a:p>
          <a:p>
            <a:r>
              <a:rPr lang="en-US" sz="1400" dirty="0">
                <a:effectLst/>
              </a:rPr>
              <a:t>Chicago Metropolitan Agency for Planning. (2020). </a:t>
            </a:r>
            <a:r>
              <a:rPr lang="en-US" sz="1400" i="1" dirty="0">
                <a:effectLst/>
              </a:rPr>
              <a:t>Chicago Community Area (CCA) CDS data</a:t>
            </a:r>
            <a:r>
              <a:rPr lang="en-US" sz="1400" dirty="0">
                <a:effectLst/>
              </a:rPr>
              <a:t>. [Data set]. CMAP Data Hub. </a:t>
            </a:r>
            <a:r>
              <a:rPr lang="en-US" sz="1400" u="sng" dirty="0">
                <a:effectLst/>
              </a:rPr>
              <a:t>https://datahub.cmap.illinois.gov/dataset/community-data-snapshots-raw-data/resource/8c4e096e-c90c-4bef-9cf1-9028d094296e</a:t>
            </a:r>
            <a:r>
              <a:rPr lang="en-US" sz="1400" dirty="0">
                <a:effectLst/>
              </a:rPr>
              <a:t> </a:t>
            </a:r>
          </a:p>
          <a:p>
            <a:r>
              <a:rPr lang="en-US" sz="1400" dirty="0">
                <a:effectLst/>
              </a:rPr>
              <a:t>Chicago Loop. (2020, July 20). In </a:t>
            </a:r>
            <a:r>
              <a:rPr lang="en-US" sz="1400" i="1" dirty="0">
                <a:effectLst/>
              </a:rPr>
              <a:t>Wikipedia</a:t>
            </a:r>
            <a:r>
              <a:rPr lang="en-US" sz="1400" dirty="0">
                <a:effectLst/>
              </a:rPr>
              <a:t>. </a:t>
            </a:r>
            <a:r>
              <a:rPr lang="en-US" sz="1400" u="sng" dirty="0">
                <a:effectLst/>
              </a:rPr>
              <a:t>https://en.wikipedia.org/wiki/Chicago_Loop</a:t>
            </a:r>
            <a:endParaRPr lang="en-US" sz="1400" dirty="0">
              <a:effectLst/>
            </a:endParaRPr>
          </a:p>
          <a:p>
            <a:r>
              <a:rPr lang="en-US" sz="1400" dirty="0">
                <a:effectLst/>
              </a:rPr>
              <a:t>City of Chicago (2010 – 2020). </a:t>
            </a:r>
            <a:r>
              <a:rPr lang="en-US" sz="1400" i="1" dirty="0">
                <a:effectLst/>
              </a:rPr>
              <a:t>Facts &amp; Statistics</a:t>
            </a:r>
            <a:r>
              <a:rPr lang="en-US" sz="1400" dirty="0">
                <a:effectLst/>
              </a:rPr>
              <a:t>. Chicago.gov. Retrieved July 18, 2020, from </a:t>
            </a:r>
            <a:r>
              <a:rPr lang="en-US" sz="1400" u="sng" dirty="0">
                <a:effectLst/>
              </a:rPr>
              <a:t>https://www.chicago.gov/city/en/about/facts.html</a:t>
            </a:r>
            <a:endParaRPr lang="en-US" sz="1400" dirty="0">
              <a:effectLst/>
            </a:endParaRPr>
          </a:p>
          <a:p>
            <a:r>
              <a:rPr lang="en-US" sz="1400" dirty="0">
                <a:effectLst/>
              </a:rPr>
              <a:t>Community areas in Chicago. (2020, May 30). In </a:t>
            </a:r>
            <a:r>
              <a:rPr lang="en-US" sz="1400" i="1" dirty="0">
                <a:effectLst/>
              </a:rPr>
              <a:t>Wikipedia</a:t>
            </a:r>
            <a:r>
              <a:rPr lang="en-US" sz="1400" dirty="0">
                <a:effectLst/>
              </a:rPr>
              <a:t>. </a:t>
            </a:r>
            <a:r>
              <a:rPr lang="en-US" sz="1400" u="sng" dirty="0">
                <a:effectLst/>
              </a:rPr>
              <a:t>https://en.wikipedia.org/wiki/Community_areas_in_Chicago</a:t>
            </a:r>
            <a:endParaRPr lang="en-US" sz="1400" dirty="0">
              <a:effectLst/>
            </a:endParaRPr>
          </a:p>
          <a:p>
            <a:r>
              <a:rPr lang="en-US" sz="1400" dirty="0">
                <a:effectLst/>
              </a:rPr>
              <a:t>List of neighborhoods in Chicago. (2020, June 4). In </a:t>
            </a:r>
            <a:r>
              <a:rPr lang="en-US" sz="1400" i="1" dirty="0">
                <a:effectLst/>
              </a:rPr>
              <a:t>Wikipedia.</a:t>
            </a:r>
            <a:r>
              <a:rPr lang="en-US" sz="1400" dirty="0">
                <a:effectLst/>
              </a:rPr>
              <a:t> </a:t>
            </a:r>
            <a:r>
              <a:rPr lang="en-US" sz="1400" u="sng" dirty="0">
                <a:effectLst/>
              </a:rPr>
              <a:t>https://en.wikipedia.org/wiki/List_of_neighborhoods_in_Chicago</a:t>
            </a:r>
            <a:endParaRPr lang="en-US" sz="1400" dirty="0">
              <a:effectLst/>
            </a:endParaRPr>
          </a:p>
          <a:p>
            <a:r>
              <a:rPr lang="en-US" sz="1400" dirty="0">
                <a:effectLst/>
              </a:rPr>
              <a:t>National Restaurant Association. </a:t>
            </a:r>
            <a:r>
              <a:rPr lang="en-US" sz="1400" i="1" dirty="0">
                <a:effectLst/>
              </a:rPr>
              <a:t>2019 Restaurant Industry Factbook</a:t>
            </a:r>
            <a:r>
              <a:rPr lang="en-US" sz="1400" dirty="0">
                <a:effectLst/>
              </a:rPr>
              <a:t>. Restaurant.org. </a:t>
            </a:r>
            <a:r>
              <a:rPr lang="en-US" sz="1400" u="sng" dirty="0">
                <a:effectLst/>
              </a:rPr>
              <a:t>https://www.restaurant.org/downloads/pdfs/research/soi/restaurant_industry_fact_sheet_2019.pdf</a:t>
            </a:r>
            <a:endParaRPr lang="en-US" sz="1400" dirty="0">
              <a:effectLst/>
            </a:endParaRPr>
          </a:p>
          <a:p>
            <a:r>
              <a:rPr lang="en-US" sz="1400" dirty="0">
                <a:effectLst/>
              </a:rPr>
              <a:t>National Restaurant Association. </a:t>
            </a:r>
            <a:r>
              <a:rPr lang="en-US" sz="1400" i="1" dirty="0">
                <a:effectLst/>
              </a:rPr>
              <a:t>National Statistics</a:t>
            </a:r>
            <a:r>
              <a:rPr lang="en-US" sz="1400" dirty="0">
                <a:effectLst/>
              </a:rPr>
              <a:t>. Restaurant.org. Retrieved July 18, 2020 from </a:t>
            </a:r>
            <a:r>
              <a:rPr lang="en-US" sz="1400" u="sng" dirty="0">
                <a:effectLst/>
              </a:rPr>
              <a:t>https://restaurant.org/research/restaurant-statistics/restaurant-industry-facts-at-a-glance</a:t>
            </a:r>
            <a:endParaRPr lang="en-US" sz="1400" dirty="0">
              <a:effectLst/>
            </a:endParaRPr>
          </a:p>
          <a:p>
            <a:pPr marL="36900" indent="0">
              <a:lnSpc>
                <a:spcPct val="90000"/>
              </a:lnSpc>
              <a:buNone/>
            </a:pPr>
            <a:endParaRPr lang="en-US" sz="1400" b="1" dirty="0">
              <a:effectLst/>
            </a:endParaRPr>
          </a:p>
          <a:p>
            <a:pPr marL="36900" indent="0">
              <a:lnSpc>
                <a:spcPct val="90000"/>
              </a:lnSpc>
              <a:buNone/>
            </a:pPr>
            <a:r>
              <a:rPr lang="en-US" sz="1400" b="1" dirty="0">
                <a:effectLst/>
              </a:rPr>
              <a:t>Introductory Image:</a:t>
            </a:r>
            <a:endParaRPr lang="en-US" sz="1400" dirty="0">
              <a:effectLst/>
            </a:endParaRPr>
          </a:p>
          <a:p>
            <a:pPr>
              <a:lnSpc>
                <a:spcPct val="90000"/>
              </a:lnSpc>
            </a:pPr>
            <a:r>
              <a:rPr lang="en-US" sz="1400" dirty="0">
                <a:effectLst/>
              </a:rPr>
              <a:t>Anderson, Lance.  (2018) Free Chicago Image on </a:t>
            </a:r>
            <a:r>
              <a:rPr lang="en-US" sz="1400" dirty="0" err="1">
                <a:effectLst/>
              </a:rPr>
              <a:t>Unsplash</a:t>
            </a:r>
            <a:r>
              <a:rPr lang="en-US" sz="1400" dirty="0">
                <a:effectLst/>
              </a:rPr>
              <a:t>. </a:t>
            </a:r>
            <a:r>
              <a:rPr lang="en-US" sz="1400" dirty="0" err="1">
                <a:effectLst/>
              </a:rPr>
              <a:t>Unsplash</a:t>
            </a:r>
            <a:r>
              <a:rPr lang="en-US" sz="1400" dirty="0">
                <a:effectLst/>
              </a:rPr>
              <a:t>. </a:t>
            </a:r>
            <a:r>
              <a:rPr lang="en-US" sz="1400" u="sng" dirty="0">
                <a:effectLst/>
              </a:rPr>
              <a:t>https://unsplash.com/photos/uevmkfCH98Q</a:t>
            </a:r>
            <a:r>
              <a:rPr lang="en-US" sz="1400" dirty="0">
                <a:effectLst/>
              </a:rPr>
              <a:t>. </a:t>
            </a:r>
            <a:endParaRPr lang="en-US" sz="1400" dirty="0"/>
          </a:p>
        </p:txBody>
      </p:sp>
    </p:spTree>
    <p:extLst>
      <p:ext uri="{BB962C8B-B14F-4D97-AF65-F5344CB8AC3E}">
        <p14:creationId xmlns:p14="http://schemas.microsoft.com/office/powerpoint/2010/main" val="2290457958"/>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6B051A4-96A7-4A11-9DAD-063A9C577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5B67B9C-9B45-4084-9BB5-187071EE9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65918"/>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79D56E-9BD6-4674-94A4-6969E4D023BB}"/>
              </a:ext>
            </a:extLst>
          </p:cNvPr>
          <p:cNvSpPr>
            <a:spLocks noGrp="1"/>
          </p:cNvSpPr>
          <p:nvPr>
            <p:ph type="title"/>
          </p:nvPr>
        </p:nvSpPr>
        <p:spPr>
          <a:xfrm>
            <a:off x="913794" y="741515"/>
            <a:ext cx="10353761" cy="1633340"/>
          </a:xfrm>
        </p:spPr>
        <p:txBody>
          <a:bodyPr>
            <a:normAutofit/>
          </a:bodyPr>
          <a:lstStyle/>
          <a:p>
            <a:r>
              <a:rPr lang="en-US" sz="4800" dirty="0">
                <a:solidFill>
                  <a:srgbClr val="FFFFFF"/>
                </a:solidFill>
              </a:rPr>
              <a:t>Introduction</a:t>
            </a:r>
          </a:p>
        </p:txBody>
      </p:sp>
      <p:sp>
        <p:nvSpPr>
          <p:cNvPr id="3" name="Content Placeholder 2">
            <a:extLst>
              <a:ext uri="{FF2B5EF4-FFF2-40B4-BE49-F238E27FC236}">
                <a16:creationId xmlns:a16="http://schemas.microsoft.com/office/drawing/2014/main" id="{E7E5EF63-7D09-49A1-8D3E-6CD38ABB5FD9}"/>
              </a:ext>
            </a:extLst>
          </p:cNvPr>
          <p:cNvSpPr>
            <a:spLocks noGrp="1"/>
          </p:cNvSpPr>
          <p:nvPr>
            <p:ph idx="1"/>
          </p:nvPr>
        </p:nvSpPr>
        <p:spPr>
          <a:xfrm>
            <a:off x="913795" y="3070927"/>
            <a:ext cx="10353762" cy="3045558"/>
          </a:xfrm>
          <a:effectLst/>
        </p:spPr>
        <p:txBody>
          <a:bodyPr anchor="ctr">
            <a:normAutofit/>
          </a:bodyPr>
          <a:lstStyle/>
          <a:p>
            <a:pPr marL="36900" indent="0">
              <a:buNone/>
            </a:pPr>
            <a:r>
              <a:rPr lang="en-US" dirty="0">
                <a:effectLst/>
              </a:rPr>
              <a:t>According to the City of Chicago, Chicago, Illinois is the third largest city in the United States. With a large city comes a large population! With over </a:t>
            </a:r>
            <a:r>
              <a:rPr lang="en-US" b="1" dirty="0">
                <a:effectLst/>
              </a:rPr>
              <a:t>7,000</a:t>
            </a:r>
            <a:r>
              <a:rPr lang="en-US" dirty="0">
                <a:effectLst/>
              </a:rPr>
              <a:t> restaurants present, Chicago presents a ripe opportunity for businesses interested in the food service industry</a:t>
            </a:r>
            <a:br>
              <a:rPr lang="en-US" dirty="0">
                <a:effectLst/>
              </a:rPr>
            </a:br>
            <a:endParaRPr lang="en-US" dirty="0">
              <a:effectLst/>
            </a:endParaRPr>
          </a:p>
          <a:p>
            <a:pPr marL="36900" indent="0">
              <a:buNone/>
            </a:pPr>
            <a:r>
              <a:rPr lang="en-US" dirty="0"/>
              <a:t>But how robust is the food industry? The National Restaurant Association predicts a projected restaurant industry revenue of nearly $899 billion for 2020, an increase of $36 billion compared to 2019.</a:t>
            </a:r>
          </a:p>
        </p:txBody>
      </p:sp>
    </p:spTree>
    <p:extLst>
      <p:ext uri="{BB962C8B-B14F-4D97-AF65-F5344CB8AC3E}">
        <p14:creationId xmlns:p14="http://schemas.microsoft.com/office/powerpoint/2010/main" val="3173700438"/>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6B051A4-96A7-4A11-9DAD-063A9C577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5B67B9C-9B45-4084-9BB5-187071EE9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65918"/>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79D56E-9BD6-4674-94A4-6969E4D023BB}"/>
              </a:ext>
            </a:extLst>
          </p:cNvPr>
          <p:cNvSpPr>
            <a:spLocks noGrp="1"/>
          </p:cNvSpPr>
          <p:nvPr>
            <p:ph type="title"/>
          </p:nvPr>
        </p:nvSpPr>
        <p:spPr>
          <a:xfrm>
            <a:off x="913794" y="741515"/>
            <a:ext cx="10353761" cy="1633340"/>
          </a:xfrm>
        </p:spPr>
        <p:txBody>
          <a:bodyPr>
            <a:normAutofit/>
          </a:bodyPr>
          <a:lstStyle/>
          <a:p>
            <a:r>
              <a:rPr lang="en-US" sz="4800" dirty="0">
                <a:solidFill>
                  <a:srgbClr val="FFFFFF"/>
                </a:solidFill>
              </a:rPr>
              <a:t>Business Problem</a:t>
            </a:r>
          </a:p>
        </p:txBody>
      </p:sp>
      <p:sp>
        <p:nvSpPr>
          <p:cNvPr id="3" name="Content Placeholder 2">
            <a:extLst>
              <a:ext uri="{FF2B5EF4-FFF2-40B4-BE49-F238E27FC236}">
                <a16:creationId xmlns:a16="http://schemas.microsoft.com/office/drawing/2014/main" id="{E7E5EF63-7D09-49A1-8D3E-6CD38ABB5FD9}"/>
              </a:ext>
            </a:extLst>
          </p:cNvPr>
          <p:cNvSpPr>
            <a:spLocks noGrp="1"/>
          </p:cNvSpPr>
          <p:nvPr>
            <p:ph idx="1"/>
          </p:nvPr>
        </p:nvSpPr>
        <p:spPr>
          <a:xfrm>
            <a:off x="913795" y="3070927"/>
            <a:ext cx="10353762" cy="3045558"/>
          </a:xfrm>
          <a:effectLst/>
        </p:spPr>
        <p:txBody>
          <a:bodyPr anchor="ctr">
            <a:normAutofit fontScale="92500" lnSpcReduction="20000"/>
          </a:bodyPr>
          <a:lstStyle/>
          <a:p>
            <a:pPr marL="36900" indent="0">
              <a:buNone/>
            </a:pPr>
            <a:r>
              <a:rPr lang="en-US" b="1" dirty="0"/>
              <a:t>The Problem:</a:t>
            </a:r>
          </a:p>
          <a:p>
            <a:pPr marL="36900" indent="0">
              <a:buNone/>
            </a:pPr>
            <a:r>
              <a:rPr lang="en-US" dirty="0"/>
              <a:t>	Suppose we want to setup a </a:t>
            </a:r>
            <a:r>
              <a:rPr lang="en-US" b="1" dirty="0"/>
              <a:t>Korean </a:t>
            </a:r>
            <a:r>
              <a:rPr lang="en-US" dirty="0"/>
              <a:t>restaurant in </a:t>
            </a:r>
            <a:r>
              <a:rPr lang="en-US" b="1" dirty="0"/>
              <a:t>Chicago, Illinois</a:t>
            </a:r>
            <a:r>
              <a:rPr lang="en-US" dirty="0"/>
              <a:t>. Which neighborhood or area would be the ideal location? Are there multiple ideal locations? </a:t>
            </a:r>
          </a:p>
          <a:p>
            <a:pPr marL="36900" indent="0">
              <a:buNone/>
            </a:pPr>
            <a:r>
              <a:rPr lang="en-US" dirty="0"/>
              <a:t>Factors to consider include nearby venues, potential competition, population and access to transportation.</a:t>
            </a:r>
          </a:p>
          <a:p>
            <a:pPr marL="36900" indent="0">
              <a:buNone/>
            </a:pPr>
            <a:endParaRPr lang="en-US" b="1" dirty="0"/>
          </a:p>
          <a:p>
            <a:pPr marL="36900" indent="0">
              <a:buNone/>
            </a:pPr>
            <a:r>
              <a:rPr lang="en-US" b="1" dirty="0"/>
              <a:t>Who this interests?</a:t>
            </a:r>
            <a:endParaRPr lang="en-US" dirty="0"/>
          </a:p>
          <a:p>
            <a:pPr marL="36900" indent="0">
              <a:buNone/>
            </a:pPr>
            <a:r>
              <a:rPr lang="en-US" b="1" dirty="0"/>
              <a:t>	</a:t>
            </a:r>
            <a:r>
              <a:rPr lang="en-US" dirty="0"/>
              <a:t>The results of this project would be useful for Korean restauranteurs seeking to expand into Chicago, Chicago city planners, or food enthusiasts seeking areas with popular Asian venues</a:t>
            </a:r>
            <a:endParaRPr lang="en-US" b="1" dirty="0"/>
          </a:p>
        </p:txBody>
      </p:sp>
    </p:spTree>
    <p:extLst>
      <p:ext uri="{BB962C8B-B14F-4D97-AF65-F5344CB8AC3E}">
        <p14:creationId xmlns:p14="http://schemas.microsoft.com/office/powerpoint/2010/main" val="149945037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6B051A4-96A7-4A11-9DAD-063A9C577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5B67B9C-9B45-4084-9BB5-187071EE9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65918"/>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79D56E-9BD6-4674-94A4-6969E4D023BB}"/>
              </a:ext>
            </a:extLst>
          </p:cNvPr>
          <p:cNvSpPr>
            <a:spLocks noGrp="1"/>
          </p:cNvSpPr>
          <p:nvPr>
            <p:ph type="title"/>
          </p:nvPr>
        </p:nvSpPr>
        <p:spPr>
          <a:xfrm>
            <a:off x="913794" y="741515"/>
            <a:ext cx="10353761" cy="1633340"/>
          </a:xfrm>
        </p:spPr>
        <p:txBody>
          <a:bodyPr>
            <a:normAutofit/>
          </a:bodyPr>
          <a:lstStyle/>
          <a:p>
            <a:r>
              <a:rPr lang="en-US" sz="4800" dirty="0">
                <a:solidFill>
                  <a:srgbClr val="FFFFFF"/>
                </a:solidFill>
              </a:rPr>
              <a:t>Data</a:t>
            </a:r>
          </a:p>
        </p:txBody>
      </p:sp>
      <p:sp>
        <p:nvSpPr>
          <p:cNvPr id="3" name="Content Placeholder 2">
            <a:extLst>
              <a:ext uri="{FF2B5EF4-FFF2-40B4-BE49-F238E27FC236}">
                <a16:creationId xmlns:a16="http://schemas.microsoft.com/office/drawing/2014/main" id="{E7E5EF63-7D09-49A1-8D3E-6CD38ABB5FD9}"/>
              </a:ext>
            </a:extLst>
          </p:cNvPr>
          <p:cNvSpPr>
            <a:spLocks noGrp="1"/>
          </p:cNvSpPr>
          <p:nvPr>
            <p:ph idx="1"/>
          </p:nvPr>
        </p:nvSpPr>
        <p:spPr>
          <a:xfrm>
            <a:off x="701031" y="2676696"/>
            <a:ext cx="10779285" cy="3741630"/>
          </a:xfrm>
          <a:effectLst/>
        </p:spPr>
        <p:txBody>
          <a:bodyPr anchor="ctr">
            <a:normAutofit/>
          </a:bodyPr>
          <a:lstStyle/>
          <a:p>
            <a:r>
              <a:rPr lang="en-US" dirty="0">
                <a:effectLst/>
              </a:rPr>
              <a:t>Neighborhood and community area data will be scraped from the following Wikipedia page: </a:t>
            </a:r>
            <a:r>
              <a:rPr lang="en-US" dirty="0">
                <a:hlinkClick r:id="rId2"/>
              </a:rPr>
              <a:t>https://en.wikipedia.org/wiki/List_of_neighborhoods_in_Chicago</a:t>
            </a:r>
            <a:r>
              <a:rPr lang="en-US" dirty="0">
                <a:effectLst/>
              </a:rPr>
              <a:t>.</a:t>
            </a:r>
          </a:p>
          <a:p>
            <a:r>
              <a:rPr lang="en-US" dirty="0">
                <a:effectLst/>
              </a:rPr>
              <a:t>Chicago community area demographic data for 2014 to 2018 will be obtained from the CMAP Data Hub website: </a:t>
            </a:r>
            <a:r>
              <a:rPr lang="en-US" dirty="0">
                <a:hlinkClick r:id="rId3"/>
              </a:rPr>
              <a:t>https://datahub.cmap.illinois.gov/dataset/community-data-snapshots-raw-data/resource/8c4e096e-c90c-4bef-9cf1-9028d094296e</a:t>
            </a:r>
            <a:r>
              <a:rPr lang="en-US" dirty="0"/>
              <a:t>.</a:t>
            </a:r>
          </a:p>
          <a:p>
            <a:r>
              <a:rPr lang="en-US" b="1" dirty="0" err="1">
                <a:effectLst/>
              </a:rPr>
              <a:t>Geopy</a:t>
            </a:r>
            <a:r>
              <a:rPr lang="en-US" dirty="0">
                <a:effectLst/>
              </a:rPr>
              <a:t> used to extract coordinates for each community area.</a:t>
            </a:r>
          </a:p>
          <a:p>
            <a:r>
              <a:rPr lang="en-US" b="1" dirty="0">
                <a:effectLst/>
              </a:rPr>
              <a:t>Foursquare API</a:t>
            </a:r>
            <a:r>
              <a:rPr lang="en-US" dirty="0">
                <a:effectLst/>
              </a:rPr>
              <a:t> used to collect categorical information on venues near each community area.</a:t>
            </a:r>
          </a:p>
          <a:p>
            <a:r>
              <a:rPr lang="en-US" dirty="0">
                <a:effectLst/>
              </a:rPr>
              <a:t>Libraries used to clean and organize data include pandas and NumPy.</a:t>
            </a:r>
          </a:p>
        </p:txBody>
      </p:sp>
    </p:spTree>
    <p:extLst>
      <p:ext uri="{BB962C8B-B14F-4D97-AF65-F5344CB8AC3E}">
        <p14:creationId xmlns:p14="http://schemas.microsoft.com/office/powerpoint/2010/main" val="303701000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0" y="0"/>
            <a:ext cx="5020236" cy="534988"/>
          </a:xfrm>
        </p:spPr>
        <p:txBody>
          <a:bodyPr>
            <a:normAutofit/>
          </a:bodyPr>
          <a:lstStyle/>
          <a:p>
            <a:r>
              <a:rPr lang="en-US" sz="2400" dirty="0"/>
              <a:t>Examples for sorting preliminary data</a:t>
            </a:r>
          </a:p>
        </p:txBody>
      </p:sp>
      <p:pic>
        <p:nvPicPr>
          <p:cNvPr id="5" name="Picture 4" descr="A screenshot of a cell phone&#10;&#10;Description automatically generated">
            <a:extLst>
              <a:ext uri="{FF2B5EF4-FFF2-40B4-BE49-F238E27FC236}">
                <a16:creationId xmlns:a16="http://schemas.microsoft.com/office/drawing/2014/main" id="{AA734C5E-83D8-4A26-9396-360EBD00CD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344" y="1589067"/>
            <a:ext cx="4381500" cy="1653540"/>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77E6E421-9FBE-438B-A044-14E70DDC4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3550" y="534988"/>
            <a:ext cx="6743700" cy="3040380"/>
          </a:xfrm>
          <a:prstGeom prst="rect">
            <a:avLst/>
          </a:prstGeom>
        </p:spPr>
      </p:pic>
      <p:sp>
        <p:nvSpPr>
          <p:cNvPr id="9" name="TextBox 8">
            <a:extLst>
              <a:ext uri="{FF2B5EF4-FFF2-40B4-BE49-F238E27FC236}">
                <a16:creationId xmlns:a16="http://schemas.microsoft.com/office/drawing/2014/main" id="{B74BE21B-95A8-414A-922B-C3B7FB4E91CD}"/>
              </a:ext>
            </a:extLst>
          </p:cNvPr>
          <p:cNvSpPr txBox="1"/>
          <p:nvPr/>
        </p:nvSpPr>
        <p:spPr>
          <a:xfrm>
            <a:off x="464344" y="3946727"/>
            <a:ext cx="43815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Neighborhoods grouped into 77 community areas due to historic unreliability of neighborhood segments. </a:t>
            </a:r>
            <a:br>
              <a:rPr lang="en-US" dirty="0"/>
            </a:br>
            <a:endParaRPr lang="en-US" dirty="0"/>
          </a:p>
          <a:p>
            <a:pPr marL="285750" indent="-285750">
              <a:buFont typeface="Arial" panose="020B0604020202020204" pitchFamily="34" charset="0"/>
              <a:buChar char="•"/>
            </a:pPr>
            <a:r>
              <a:rPr lang="en-US" dirty="0"/>
              <a:t>Community areas are static, have defined borders, and are used for statistical purposes (Community areas, in Chicago 2020)</a:t>
            </a:r>
          </a:p>
        </p:txBody>
      </p:sp>
      <p:sp>
        <p:nvSpPr>
          <p:cNvPr id="10" name="TextBox 9">
            <a:extLst>
              <a:ext uri="{FF2B5EF4-FFF2-40B4-BE49-F238E27FC236}">
                <a16:creationId xmlns:a16="http://schemas.microsoft.com/office/drawing/2014/main" id="{80846EDF-A04F-4F87-8BBC-5CD25DF0A922}"/>
              </a:ext>
            </a:extLst>
          </p:cNvPr>
          <p:cNvSpPr txBox="1"/>
          <p:nvPr/>
        </p:nvSpPr>
        <p:spPr>
          <a:xfrm>
            <a:off x="5235388" y="3946727"/>
            <a:ext cx="666186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Chicago community area demographics were edited to only include age groups and total population. </a:t>
            </a:r>
            <a:br>
              <a:rPr lang="en-US" dirty="0"/>
            </a:br>
            <a:endParaRPr lang="en-US" dirty="0"/>
          </a:p>
          <a:p>
            <a:pPr marL="285750" indent="-285750">
              <a:buFont typeface="Arial" panose="020B0604020202020204" pitchFamily="34" charset="0"/>
              <a:buChar char="•"/>
            </a:pPr>
            <a:r>
              <a:rPr lang="en-US" dirty="0"/>
              <a:t>Columns renamed to ‘</a:t>
            </a:r>
            <a:r>
              <a:rPr lang="en-US" dirty="0" err="1"/>
              <a:t>CommunityArea</a:t>
            </a:r>
            <a:r>
              <a:rPr lang="en-US" dirty="0"/>
              <a:t>’ and ‘Population’</a:t>
            </a:r>
          </a:p>
        </p:txBody>
      </p:sp>
    </p:spTree>
    <p:extLst>
      <p:ext uri="{BB962C8B-B14F-4D97-AF65-F5344CB8AC3E}">
        <p14:creationId xmlns:p14="http://schemas.microsoft.com/office/powerpoint/2010/main" val="282809025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6B051A4-96A7-4A11-9DAD-063A9C577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5B67B9C-9B45-4084-9BB5-187071EE9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565918"/>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79D56E-9BD6-4674-94A4-6969E4D023BB}"/>
              </a:ext>
            </a:extLst>
          </p:cNvPr>
          <p:cNvSpPr>
            <a:spLocks noGrp="1"/>
          </p:cNvSpPr>
          <p:nvPr>
            <p:ph type="title"/>
          </p:nvPr>
        </p:nvSpPr>
        <p:spPr>
          <a:xfrm>
            <a:off x="913794" y="741515"/>
            <a:ext cx="10353761" cy="1633340"/>
          </a:xfrm>
        </p:spPr>
        <p:txBody>
          <a:bodyPr>
            <a:normAutofit/>
          </a:bodyPr>
          <a:lstStyle/>
          <a:p>
            <a:r>
              <a:rPr lang="en-US" sz="4800" dirty="0">
                <a:solidFill>
                  <a:srgbClr val="FFFFFF"/>
                </a:solidFill>
              </a:rPr>
              <a:t>Methodology Overview &amp; Results</a:t>
            </a:r>
          </a:p>
        </p:txBody>
      </p:sp>
      <p:sp>
        <p:nvSpPr>
          <p:cNvPr id="3" name="Content Placeholder 2">
            <a:extLst>
              <a:ext uri="{FF2B5EF4-FFF2-40B4-BE49-F238E27FC236}">
                <a16:creationId xmlns:a16="http://schemas.microsoft.com/office/drawing/2014/main" id="{E7E5EF63-7D09-49A1-8D3E-6CD38ABB5FD9}"/>
              </a:ext>
            </a:extLst>
          </p:cNvPr>
          <p:cNvSpPr>
            <a:spLocks noGrp="1"/>
          </p:cNvSpPr>
          <p:nvPr>
            <p:ph idx="1"/>
          </p:nvPr>
        </p:nvSpPr>
        <p:spPr>
          <a:xfrm>
            <a:off x="701031" y="2676696"/>
            <a:ext cx="10779285" cy="3741630"/>
          </a:xfrm>
          <a:effectLst/>
        </p:spPr>
        <p:txBody>
          <a:bodyPr anchor="ctr">
            <a:normAutofit/>
          </a:bodyPr>
          <a:lstStyle/>
          <a:p>
            <a:r>
              <a:rPr lang="en-US" b="1" dirty="0">
                <a:effectLst/>
              </a:rPr>
              <a:t>Part 1: </a:t>
            </a:r>
            <a:r>
              <a:rPr lang="en-US" dirty="0">
                <a:effectLst/>
              </a:rPr>
              <a:t>Population Comparison with pandas</a:t>
            </a:r>
          </a:p>
          <a:p>
            <a:pPr lvl="1"/>
            <a:r>
              <a:rPr lang="en-US" dirty="0">
                <a:effectLst/>
              </a:rPr>
              <a:t>Top 10 most populated areas ; top 10 youngest areas ; top 15 youngest areas</a:t>
            </a:r>
          </a:p>
          <a:p>
            <a:r>
              <a:rPr lang="en-US" b="1" dirty="0">
                <a:effectLst/>
              </a:rPr>
              <a:t>Part 2: </a:t>
            </a:r>
            <a:r>
              <a:rPr lang="en-US" dirty="0">
                <a:effectLst/>
              </a:rPr>
              <a:t>Examining Venues and </a:t>
            </a:r>
            <a:r>
              <a:rPr lang="en-US" i="1" dirty="0">
                <a:effectLst/>
              </a:rPr>
              <a:t>k</a:t>
            </a:r>
            <a:r>
              <a:rPr lang="en-US" dirty="0">
                <a:effectLst/>
              </a:rPr>
              <a:t>-means clustering using scikit-learn</a:t>
            </a:r>
          </a:p>
          <a:p>
            <a:pPr lvl="1"/>
            <a:r>
              <a:rPr lang="en-US" dirty="0">
                <a:effectLst/>
              </a:rPr>
              <a:t>Clustered with </a:t>
            </a:r>
            <a:r>
              <a:rPr lang="en-US" i="1" dirty="0">
                <a:effectLst/>
              </a:rPr>
              <a:t>k </a:t>
            </a:r>
            <a:r>
              <a:rPr lang="en-US" dirty="0">
                <a:effectLst/>
              </a:rPr>
              <a:t>= 5 and </a:t>
            </a:r>
            <a:r>
              <a:rPr lang="en-US" i="1" dirty="0">
                <a:effectLst/>
              </a:rPr>
              <a:t>k </a:t>
            </a:r>
            <a:r>
              <a:rPr lang="en-US" dirty="0">
                <a:effectLst/>
              </a:rPr>
              <a:t>= 10 ; compiled a list of possible candidates based on popular venue</a:t>
            </a:r>
          </a:p>
          <a:p>
            <a:r>
              <a:rPr lang="en-US" b="1" dirty="0">
                <a:effectLst/>
              </a:rPr>
              <a:t>Part 3: </a:t>
            </a:r>
            <a:r>
              <a:rPr lang="en-US" dirty="0">
                <a:effectLst/>
              </a:rPr>
              <a:t>Visualizing and mapping data with folium and matplotlib</a:t>
            </a:r>
          </a:p>
          <a:p>
            <a:pPr lvl="1"/>
            <a:r>
              <a:rPr lang="en-US" dirty="0">
                <a:effectLst/>
              </a:rPr>
              <a:t>Visible cluster patterns ; comparing possible candidates and locations</a:t>
            </a:r>
          </a:p>
        </p:txBody>
      </p:sp>
    </p:spTree>
    <p:extLst>
      <p:ext uri="{BB962C8B-B14F-4D97-AF65-F5344CB8AC3E}">
        <p14:creationId xmlns:p14="http://schemas.microsoft.com/office/powerpoint/2010/main" val="343764823"/>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0" y="0"/>
            <a:ext cx="11322424" cy="534988"/>
          </a:xfrm>
        </p:spPr>
        <p:txBody>
          <a:bodyPr>
            <a:normAutofit/>
          </a:bodyPr>
          <a:lstStyle/>
          <a:p>
            <a:r>
              <a:rPr lang="en-US" sz="2400" dirty="0"/>
              <a:t>Population Comparison : Stacked bar graph of top 10 most populated areas </a:t>
            </a:r>
          </a:p>
        </p:txBody>
      </p:sp>
      <p:pic>
        <p:nvPicPr>
          <p:cNvPr id="3" name="Picture 2" descr="A picture containing drawing&#10;&#10;Description automatically generated">
            <a:extLst>
              <a:ext uri="{FF2B5EF4-FFF2-40B4-BE49-F238E27FC236}">
                <a16:creationId xmlns:a16="http://schemas.microsoft.com/office/drawing/2014/main" id="{26656C71-4D25-4BFB-9614-64D8128380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993" y="940422"/>
            <a:ext cx="7376683" cy="5370731"/>
          </a:xfrm>
          <a:prstGeom prst="rect">
            <a:avLst/>
          </a:prstGeom>
        </p:spPr>
      </p:pic>
      <p:sp>
        <p:nvSpPr>
          <p:cNvPr id="7" name="TextBox 6">
            <a:extLst>
              <a:ext uri="{FF2B5EF4-FFF2-40B4-BE49-F238E27FC236}">
                <a16:creationId xmlns:a16="http://schemas.microsoft.com/office/drawing/2014/main" id="{17474C3C-3469-4735-92F4-43BB1009C70F}"/>
              </a:ext>
            </a:extLst>
          </p:cNvPr>
          <p:cNvSpPr txBox="1"/>
          <p:nvPr/>
        </p:nvSpPr>
        <p:spPr>
          <a:xfrm>
            <a:off x="7437276" y="2136338"/>
            <a:ext cx="4428565" cy="2585323"/>
          </a:xfrm>
          <a:prstGeom prst="rect">
            <a:avLst/>
          </a:prstGeom>
          <a:noFill/>
        </p:spPr>
        <p:txBody>
          <a:bodyPr wrap="square" rtlCol="0">
            <a:spAutoFit/>
          </a:bodyPr>
          <a:lstStyle/>
          <a:p>
            <a:pPr marL="285750" indent="-285750">
              <a:buFont typeface="Arial" panose="020B0604020202020204" pitchFamily="34" charset="0"/>
              <a:buChar char="•"/>
            </a:pPr>
            <a:r>
              <a:rPr lang="en-US" dirty="0"/>
              <a:t>Lake View was the most populated with 100,547 total population</a:t>
            </a:r>
            <a:br>
              <a:rPr lang="en-US" dirty="0"/>
            </a:br>
            <a:endParaRPr lang="en-US" dirty="0"/>
          </a:p>
          <a:p>
            <a:pPr marL="285750" indent="-285750">
              <a:buFont typeface="Arial" panose="020B0604020202020204" pitchFamily="34" charset="0"/>
              <a:buChar char="•"/>
            </a:pPr>
            <a:r>
              <a:rPr lang="en-US" dirty="0"/>
              <a:t>Areas such as Austin, Near North Side, West Ridge, and Portage Park had higher senior population (&gt;50 years of age)</a:t>
            </a:r>
            <a:br>
              <a:rPr lang="en-US" dirty="0"/>
            </a:br>
            <a:endParaRPr lang="en-US" dirty="0"/>
          </a:p>
          <a:p>
            <a:pPr marL="285750" indent="-285750">
              <a:buFont typeface="Arial" panose="020B0604020202020204" pitchFamily="34" charset="0"/>
              <a:buChar char="•"/>
            </a:pPr>
            <a:r>
              <a:rPr lang="en-US" dirty="0"/>
              <a:t>Another comparison was performed with the top 15 youngest community areas</a:t>
            </a:r>
          </a:p>
        </p:txBody>
      </p:sp>
    </p:spTree>
    <p:extLst>
      <p:ext uri="{BB962C8B-B14F-4D97-AF65-F5344CB8AC3E}">
        <p14:creationId xmlns:p14="http://schemas.microsoft.com/office/powerpoint/2010/main" val="175530527"/>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484094" y="63196"/>
            <a:ext cx="10847294" cy="534988"/>
          </a:xfrm>
        </p:spPr>
        <p:txBody>
          <a:bodyPr>
            <a:normAutofit fontScale="90000"/>
          </a:bodyPr>
          <a:lstStyle/>
          <a:p>
            <a:r>
              <a:rPr lang="en-US" sz="2400" dirty="0"/>
              <a:t>Population Comparison: Top 10 areas with the largest number of young individuals (&lt;50 years) </a:t>
            </a:r>
          </a:p>
        </p:txBody>
      </p:sp>
      <p:pic>
        <p:nvPicPr>
          <p:cNvPr id="8" name="Picture 7" descr="A screenshot of a cell phone&#10;&#10;Description automatically generated">
            <a:extLst>
              <a:ext uri="{FF2B5EF4-FFF2-40B4-BE49-F238E27FC236}">
                <a16:creationId xmlns:a16="http://schemas.microsoft.com/office/drawing/2014/main" id="{FAFA99C8-CF81-4399-80A6-753B15A9B5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396" y="869858"/>
            <a:ext cx="7522626" cy="5450932"/>
          </a:xfrm>
          <a:prstGeom prst="rect">
            <a:avLst/>
          </a:prstGeom>
        </p:spPr>
      </p:pic>
      <p:sp>
        <p:nvSpPr>
          <p:cNvPr id="2" name="TextBox 1">
            <a:extLst>
              <a:ext uri="{FF2B5EF4-FFF2-40B4-BE49-F238E27FC236}">
                <a16:creationId xmlns:a16="http://schemas.microsoft.com/office/drawing/2014/main" id="{7025310B-C573-4D6B-B4BF-81E9106CA501}"/>
              </a:ext>
            </a:extLst>
          </p:cNvPr>
          <p:cNvSpPr txBox="1"/>
          <p:nvPr/>
        </p:nvSpPr>
        <p:spPr>
          <a:xfrm>
            <a:off x="7126941" y="950259"/>
            <a:ext cx="4778188"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7407C7D9-A633-4259-92D7-B4F45B34B820}"/>
              </a:ext>
            </a:extLst>
          </p:cNvPr>
          <p:cNvSpPr txBox="1"/>
          <p:nvPr/>
        </p:nvSpPr>
        <p:spPr>
          <a:xfrm>
            <a:off x="7660022" y="1319591"/>
            <a:ext cx="4092707" cy="4801314"/>
          </a:xfrm>
          <a:prstGeom prst="rect">
            <a:avLst/>
          </a:prstGeom>
          <a:noFill/>
        </p:spPr>
        <p:txBody>
          <a:bodyPr wrap="square" rtlCol="0">
            <a:spAutoFit/>
          </a:bodyPr>
          <a:lstStyle/>
          <a:p>
            <a:pPr marL="285750" indent="-285750">
              <a:buFont typeface="Arial" panose="020B0604020202020204" pitchFamily="34" charset="0"/>
              <a:buChar char="•"/>
            </a:pPr>
            <a:r>
              <a:rPr lang="en-US" dirty="0"/>
              <a:t>Portage Park is not within the top 10 anymore. Replaced with Near West Side. This means Portage Park has a higher overall population, but less young individuals compared to Near West Side.</a:t>
            </a:r>
            <a:br>
              <a:rPr lang="en-US" dirty="0"/>
            </a:br>
            <a:endParaRPr lang="en-US" dirty="0"/>
          </a:p>
          <a:p>
            <a:pPr marL="285750" indent="-285750">
              <a:buFont typeface="Arial" panose="020B0604020202020204" pitchFamily="34" charset="0"/>
              <a:buChar char="•"/>
            </a:pPr>
            <a:r>
              <a:rPr lang="en-US" dirty="0"/>
              <a:t>West Ridge has a small amount, meaning the total population has a large older demographic</a:t>
            </a:r>
            <a:br>
              <a:rPr lang="en-US" dirty="0"/>
            </a:br>
            <a:endParaRPr lang="en-US" dirty="0"/>
          </a:p>
          <a:p>
            <a:pPr marL="285750" indent="-285750">
              <a:buFont typeface="Arial" panose="020B0604020202020204" pitchFamily="34" charset="0"/>
              <a:buChar char="•"/>
            </a:pPr>
            <a:r>
              <a:rPr lang="en-US" dirty="0"/>
              <a:t>West Town moved up, indicating a higher younger population count compared to both Near North Side and Austin</a:t>
            </a:r>
            <a:br>
              <a:rPr lang="en-US" dirty="0"/>
            </a:b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11273467"/>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D9030B-E828-4A79-B067-17508BA5A6C0}"/>
              </a:ext>
            </a:extLst>
          </p:cNvPr>
          <p:cNvSpPr>
            <a:spLocks noGrp="1"/>
          </p:cNvSpPr>
          <p:nvPr>
            <p:ph type="title" idx="4294967295"/>
          </p:nvPr>
        </p:nvSpPr>
        <p:spPr>
          <a:xfrm>
            <a:off x="0" y="0"/>
            <a:ext cx="11322424" cy="534988"/>
          </a:xfrm>
        </p:spPr>
        <p:txBody>
          <a:bodyPr>
            <a:normAutofit/>
          </a:bodyPr>
          <a:lstStyle/>
          <a:p>
            <a:r>
              <a:rPr lang="en-US" sz="2400" dirty="0"/>
              <a:t>Population Comparison : Bar graph of top 15 youngest areas </a:t>
            </a:r>
          </a:p>
        </p:txBody>
      </p:sp>
      <p:sp>
        <p:nvSpPr>
          <p:cNvPr id="7" name="TextBox 6">
            <a:extLst>
              <a:ext uri="{FF2B5EF4-FFF2-40B4-BE49-F238E27FC236}">
                <a16:creationId xmlns:a16="http://schemas.microsoft.com/office/drawing/2014/main" id="{17474C3C-3469-4735-92F4-43BB1009C70F}"/>
              </a:ext>
            </a:extLst>
          </p:cNvPr>
          <p:cNvSpPr txBox="1"/>
          <p:nvPr/>
        </p:nvSpPr>
        <p:spPr>
          <a:xfrm>
            <a:off x="7971005" y="981908"/>
            <a:ext cx="3824756" cy="4247317"/>
          </a:xfrm>
          <a:prstGeom prst="rect">
            <a:avLst/>
          </a:prstGeom>
          <a:noFill/>
        </p:spPr>
        <p:txBody>
          <a:bodyPr wrap="square" rtlCol="0">
            <a:spAutoFit/>
          </a:bodyPr>
          <a:lstStyle/>
          <a:p>
            <a:pPr marL="285750" indent="-285750">
              <a:buFont typeface="Arial" panose="020B0604020202020204" pitchFamily="34" charset="0"/>
              <a:buChar char="•"/>
            </a:pPr>
            <a:r>
              <a:rPr lang="en-US" dirty="0"/>
              <a:t>Even among the top 15 areas with the highest youngest population count, Lake View was the best candidate</a:t>
            </a:r>
            <a:br>
              <a:rPr lang="en-US" dirty="0"/>
            </a:br>
            <a:endParaRPr lang="en-US" dirty="0"/>
          </a:p>
          <a:p>
            <a:pPr marL="285750" indent="-285750">
              <a:buFont typeface="Arial" panose="020B0604020202020204" pitchFamily="34" charset="0"/>
              <a:buChar char="•"/>
            </a:pPr>
            <a:r>
              <a:rPr lang="en-US" dirty="0"/>
              <a:t>In general, the areas with the largest amount of young individuals (&lt;50 years of age) were also areas with the largest total population</a:t>
            </a:r>
            <a:br>
              <a:rPr lang="en-US" dirty="0"/>
            </a:br>
            <a:endParaRPr lang="en-US" dirty="0"/>
          </a:p>
          <a:p>
            <a:pPr marL="285750" indent="-285750">
              <a:buFont typeface="Arial" panose="020B0604020202020204" pitchFamily="34" charset="0"/>
              <a:buChar char="•"/>
            </a:pPr>
            <a:r>
              <a:rPr lang="en-US" dirty="0"/>
              <a:t>The exception was Portage Park, which was the only area which fell out of the top 10 rankings. Near West Side replaced Portage Park.</a:t>
            </a:r>
          </a:p>
          <a:p>
            <a:pPr marL="285750" indent="-285750">
              <a:buFont typeface="Arial" panose="020B0604020202020204" pitchFamily="34" charset="0"/>
              <a:buChar char="•"/>
            </a:pPr>
            <a:endParaRPr lang="en-US" dirty="0"/>
          </a:p>
        </p:txBody>
      </p:sp>
      <p:pic>
        <p:nvPicPr>
          <p:cNvPr id="5" name="Picture 4" descr="A screenshot of a cell phone&#10;&#10;Description automatically generated">
            <a:extLst>
              <a:ext uri="{FF2B5EF4-FFF2-40B4-BE49-F238E27FC236}">
                <a16:creationId xmlns:a16="http://schemas.microsoft.com/office/drawing/2014/main" id="{4588B4F6-B27B-472E-B070-4EC7C52259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92" y="721434"/>
            <a:ext cx="7886512" cy="5679365"/>
          </a:xfrm>
          <a:prstGeom prst="rect">
            <a:avLst/>
          </a:prstGeom>
        </p:spPr>
      </p:pic>
    </p:spTree>
    <p:extLst>
      <p:ext uri="{BB962C8B-B14F-4D97-AF65-F5344CB8AC3E}">
        <p14:creationId xmlns:p14="http://schemas.microsoft.com/office/powerpoint/2010/main" val="1428039530"/>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AnalogousFromLightSeed_2SEEDS">
      <a:dk1>
        <a:srgbClr val="000000"/>
      </a:dk1>
      <a:lt1>
        <a:srgbClr val="FFFFFF"/>
      </a:lt1>
      <a:dk2>
        <a:srgbClr val="243041"/>
      </a:dk2>
      <a:lt2>
        <a:srgbClr val="E2E3E8"/>
      </a:lt2>
      <a:accent1>
        <a:srgbClr val="ABA175"/>
      </a:accent1>
      <a:accent2>
        <a:srgbClr val="BD9B84"/>
      </a:accent2>
      <a:accent3>
        <a:srgbClr val="9CA57D"/>
      </a:accent3>
      <a:accent4>
        <a:srgbClr val="7FA3BA"/>
      </a:accent4>
      <a:accent5>
        <a:srgbClr val="969FC6"/>
      </a:accent5>
      <a:accent6>
        <a:srgbClr val="8C7FBA"/>
      </a:accent6>
      <a:hlink>
        <a:srgbClr val="6976AE"/>
      </a:hlink>
      <a:folHlink>
        <a:srgbClr val="7F7F7F"/>
      </a:folHlink>
    </a:clrScheme>
    <a:fontScheme name="Slate">
      <a:majorFont>
        <a:latin typeface="Gill Sans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docProps/app.xml><?xml version="1.0" encoding="utf-8"?>
<Properties xmlns="http://schemas.openxmlformats.org/officeDocument/2006/extended-properties" xmlns:vt="http://schemas.openxmlformats.org/officeDocument/2006/docPropsVTypes">
  <TotalTime>294</TotalTime>
  <Words>1816</Words>
  <PresentationFormat>Widescreen</PresentationFormat>
  <Paragraphs>108</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Gill Sans MT</vt:lpstr>
      <vt:lpstr>Wingdings 2</vt:lpstr>
      <vt:lpstr>SlateVTI</vt:lpstr>
      <vt:lpstr>Determining an Ideal Korean Restaurant Location in Chicago, Illinois</vt:lpstr>
      <vt:lpstr>Introduction</vt:lpstr>
      <vt:lpstr>Business Problem</vt:lpstr>
      <vt:lpstr>Data</vt:lpstr>
      <vt:lpstr>Examples for sorting preliminary data</vt:lpstr>
      <vt:lpstr>Methodology Overview &amp; Results</vt:lpstr>
      <vt:lpstr>Population Comparison : Stacked bar graph of top 10 most populated areas </vt:lpstr>
      <vt:lpstr>Population Comparison: Top 10 areas with the largest number of young individuals (&lt;50 years) </vt:lpstr>
      <vt:lpstr>Population Comparison : Bar graph of top 15 youngest areas </vt:lpstr>
      <vt:lpstr>Examining the top 4 venues per community area</vt:lpstr>
      <vt:lpstr>K means clustering and trends</vt:lpstr>
      <vt:lpstr>K means clustering and trends</vt:lpstr>
      <vt:lpstr>Visualizing the total clusters</vt:lpstr>
      <vt:lpstr>Visualizing candidates</vt:lpstr>
      <vt:lpstr>Visualizing candidates</vt:lpstr>
      <vt:lpstr>Conclusion</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2020-07-18T18:34:43Z</dcterms:created>
  <dcterms:modified xsi:type="dcterms:W3CDTF">2020-07-25T22:55:58Z</dcterms:modified>
</cp:coreProperties>
</file>

<file path=docProps/thumbnail.jpeg>
</file>